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2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066A3-9248-4EC7-B616-1C2071AE67F2}" type="datetimeFigureOut">
              <a:rPr lang="fr-BE" smtClean="0"/>
              <a:t>21-03-18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B4F67-0D79-451F-8CCB-E8524A8A33A3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51727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e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9.xml"/><Relationship Id="rId7" Type="http://schemas.openxmlformats.org/officeDocument/2006/relationships/oleObject" Target="../embeddings/oleObject4.bin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="" xmlns:a16="http://schemas.microsoft.com/office/drawing/2014/main" id="{9818B0E8-B14C-4724-8395-23A13BB5A4D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think-cell Slide" r:id="rId6" imgW="441" imgH="441" progId="TCLayout.ActiveDocument.1">
                  <p:embed/>
                </p:oleObj>
              </mc:Choice>
              <mc:Fallback>
                <p:oleObj name="think-cell Slide" r:id="rId6" imgW="441" imgH="44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="" xmlns:a16="http://schemas.microsoft.com/office/drawing/2014/main" id="{9818B0E8-B14C-4724-8395-23A13BB5A4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" hidden="1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>
          <a:xfrm>
            <a:off x="12273231" y="175117"/>
            <a:ext cx="30458" cy="3783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246" b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  <a:sym typeface="+mn-lt"/>
              </a:defRPr>
            </a:lvl1pPr>
          </a:lstStyle>
          <a:p>
            <a:fld id="{01940DDA-0656-452C-A408-68789653BD9B}" type="slidenum">
              <a:rPr lang="en-US" smtClean="0">
                <a:latin typeface="+mn-lt"/>
              </a:rPr>
              <a:pPr/>
              <a:t>‹N›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" hidden="1"/>
          <p:cNvSpPr>
            <a:spLocks noGrp="1"/>
          </p:cNvSpPr>
          <p:nvPr>
            <p:ph type="ftr" sz="quarter" idx="12"/>
            <p:custDataLst>
              <p:tags r:id="rId4"/>
            </p:custDataLst>
          </p:nvPr>
        </p:nvSpPr>
        <p:spPr>
          <a:xfrm>
            <a:off x="12273231" y="228649"/>
            <a:ext cx="65" cy="3783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46" b="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0" y="510364"/>
            <a:ext cx="2304000" cy="747897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8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 hidden="1"/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>
          <a:xfrm>
            <a:off x="12273231" y="175117"/>
            <a:ext cx="30458" cy="3783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246" b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  <a:sym typeface="+mn-lt"/>
              </a:defRPr>
            </a:lvl1pPr>
          </a:lstStyle>
          <a:p>
            <a:fld id="{01940DDA-0656-452C-A408-68789653BD9B}" type="slidenum">
              <a:rPr lang="en-US" smtClean="0">
                <a:latin typeface="+mn-lt"/>
              </a:rPr>
              <a:pPr/>
              <a:t>‹N›</a:t>
            </a:fld>
            <a:endParaRPr lang="en-US" dirty="0">
              <a:latin typeface="+mn-lt"/>
            </a:endParaRPr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>
          <a:xfrm>
            <a:off x="12273231" y="228649"/>
            <a:ext cx="65" cy="3783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46" b="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820927" y="989280"/>
            <a:ext cx="9009929" cy="1223925"/>
          </a:xfrm>
        </p:spPr>
        <p:txBody>
          <a:bodyPr/>
          <a:lstStyle>
            <a:lvl1pPr>
              <a:defRPr>
                <a:latin typeface="+mn-lt"/>
                <a:sym typeface="+mn-lt"/>
              </a:defRPr>
            </a:lvl1pPr>
            <a:lvl2pPr>
              <a:defRPr>
                <a:latin typeface="+mn-lt"/>
                <a:sym typeface="+mn-lt"/>
              </a:defRPr>
            </a:lvl2pPr>
            <a:lvl3pPr>
              <a:defRPr>
                <a:latin typeface="+mn-lt"/>
                <a:sym typeface="+mn-lt"/>
              </a:defRPr>
            </a:lvl3pPr>
            <a:lvl4pPr>
              <a:defRPr>
                <a:latin typeface="+mn-lt"/>
                <a:sym typeface="+mn-lt"/>
              </a:defRPr>
            </a:lvl4pPr>
          </a:lstStyle>
          <a:p>
            <a:pPr lvl="0"/>
            <a:r>
              <a:rPr lang="en-US" dirty="0"/>
              <a:t>Click to edit Master text styles – Level 0</a:t>
            </a:r>
          </a:p>
          <a:p>
            <a:pPr lvl="1"/>
            <a:r>
              <a:rPr lang="en-US" dirty="0"/>
              <a:t>Level 1</a:t>
            </a:r>
          </a:p>
          <a:p>
            <a:pPr lvl="2"/>
            <a:r>
              <a:rPr lang="en-US" dirty="0"/>
              <a:t>Level 2</a:t>
            </a:r>
          </a:p>
          <a:p>
            <a:pPr lvl="3"/>
            <a:r>
              <a:rPr lang="en-US" dirty="0"/>
              <a:t>Level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0" y="510364"/>
            <a:ext cx="2304000" cy="747897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52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" hidden="1"/>
          <p:cNvSpPr>
            <a:spLocks noGrp="1"/>
          </p:cNvSpPr>
          <p:nvPr>
            <p:ph type="sldNum" sz="quarter" idx="11"/>
          </p:nvPr>
        </p:nvSpPr>
        <p:spPr>
          <a:xfrm>
            <a:off x="12273231" y="175117"/>
            <a:ext cx="30458" cy="3783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246" b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  <a:sym typeface="+mn-lt"/>
              </a:defRPr>
            </a:lvl1pPr>
          </a:lstStyle>
          <a:p>
            <a:fld id="{01940DDA-0656-452C-A408-68789653BD9B}" type="slidenum">
              <a:rPr lang="en-US" smtClean="0">
                <a:latin typeface="+mn-lt"/>
              </a:rPr>
              <a:pPr/>
              <a:t>‹N›</a:t>
            </a:fld>
            <a:endParaRPr lang="en-US" dirty="0">
              <a:latin typeface="+mn-lt"/>
            </a:endParaRPr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10"/>
          </p:nvPr>
        </p:nvSpPr>
        <p:spPr>
          <a:xfrm>
            <a:off x="12273231" y="228649"/>
            <a:ext cx="65" cy="3783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46" b="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1087900" y="2820427"/>
            <a:ext cx="8513300" cy="484748"/>
          </a:xfrm>
        </p:spPr>
        <p:txBody>
          <a:bodyPr wrap="square" lIns="0" tIns="0" rIns="0" bIns="0" anchor="t" anchorCtr="0">
            <a:spAutoFit/>
          </a:bodyPr>
          <a:lstStyle>
            <a:lvl1pPr marL="650648" indent="-650648" algn="l">
              <a:tabLst>
                <a:tab pos="652757" algn="l"/>
                <a:tab pos="1001645" algn="l"/>
              </a:tabLst>
              <a:defRPr sz="3500">
                <a:latin typeface="+mj-lt"/>
                <a:sym typeface="+mn-lt"/>
              </a:defRPr>
            </a:lvl1pPr>
          </a:lstStyle>
          <a:p>
            <a:r>
              <a:rPr lang="en-US" dirty="0"/>
              <a:t>A.   Click to edit text</a:t>
            </a:r>
            <a:endParaRPr lang="de-DE" dirty="0"/>
          </a:p>
        </p:txBody>
      </p:sp>
      <p:sp>
        <p:nvSpPr>
          <p:cNvPr id="10" name="Shape 13">
            <a:extLst>
              <a:ext uri="{FF2B5EF4-FFF2-40B4-BE49-F238E27FC236}">
                <a16:creationId xmlns="" xmlns:a16="http://schemas.microsoft.com/office/drawing/2014/main" id="{69C393C9-40A1-4CD1-9A88-E48477A32DD5}"/>
              </a:ext>
            </a:extLst>
          </p:cNvPr>
          <p:cNvSpPr/>
          <p:nvPr userDrawn="1"/>
        </p:nvSpPr>
        <p:spPr>
          <a:xfrm>
            <a:off x="-1" y="0"/>
            <a:ext cx="12192001" cy="1147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0959" rIns="60959" anchor="ctr"/>
          <a:lstStyle/>
          <a:p>
            <a:endParaRPr sz="2400"/>
          </a:p>
        </p:txBody>
      </p:sp>
      <p:pic>
        <p:nvPicPr>
          <p:cNvPr id="11" name="image6.png">
            <a:extLst>
              <a:ext uri="{FF2B5EF4-FFF2-40B4-BE49-F238E27FC236}">
                <a16:creationId xmlns="" xmlns:a16="http://schemas.microsoft.com/office/drawing/2014/main" id="{2F8D040C-1F4C-4551-A7DF-CB036DC7C06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575" y="534375"/>
            <a:ext cx="3491585" cy="33322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7">
            <a:extLst>
              <a:ext uri="{FF2B5EF4-FFF2-40B4-BE49-F238E27FC236}">
                <a16:creationId xmlns="" xmlns:a16="http://schemas.microsoft.com/office/drawing/2014/main" id="{58617E9A-0CCE-4C39-94F9-F0EF92A869FD}"/>
              </a:ext>
            </a:extLst>
          </p:cNvPr>
          <p:cNvSpPr/>
          <p:nvPr userDrawn="1"/>
        </p:nvSpPr>
        <p:spPr>
          <a:xfrm>
            <a:off x="984732" y="458257"/>
            <a:ext cx="121187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60959" rIns="60959"/>
          <a:lstStyle/>
          <a:p>
            <a:endParaRPr sz="2400"/>
          </a:p>
        </p:txBody>
      </p:sp>
      <p:sp>
        <p:nvSpPr>
          <p:cNvPr id="17" name="Shape 18">
            <a:extLst>
              <a:ext uri="{FF2B5EF4-FFF2-40B4-BE49-F238E27FC236}">
                <a16:creationId xmlns="" xmlns:a16="http://schemas.microsoft.com/office/drawing/2014/main" id="{751EBBCF-90BD-4801-9E36-FAEE8AD955CF}"/>
              </a:ext>
            </a:extLst>
          </p:cNvPr>
          <p:cNvSpPr/>
          <p:nvPr userDrawn="1"/>
        </p:nvSpPr>
        <p:spPr>
          <a:xfrm>
            <a:off x="979398" y="621832"/>
            <a:ext cx="7043338" cy="293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defRPr sz="1600" b="1"/>
            </a:pPr>
            <a:r>
              <a:rPr sz="2100" dirty="0">
                <a:latin typeface="+mn-lt"/>
              </a:rPr>
              <a:t>Digital Cities </a:t>
            </a:r>
            <a:r>
              <a:rPr sz="2100" dirty="0">
                <a:solidFill>
                  <a:schemeClr val="accent3">
                    <a:lumOff val="22941"/>
                  </a:schemeClr>
                </a:solidFill>
                <a:latin typeface="+mn-lt"/>
              </a:rPr>
              <a:t>Challenge</a:t>
            </a:r>
            <a:r>
              <a:rPr sz="21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014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E53B5C90-7E8B-4E05-91DF-D53888746E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think-cell Slide" r:id="rId7" imgW="441" imgH="441" progId="TCLayout.ActiveDocument.1">
                  <p:embed/>
                </p:oleObj>
              </mc:Choice>
              <mc:Fallback>
                <p:oleObj name="think-cell Slide" r:id="rId7" imgW="441" imgH="44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E53B5C90-7E8B-4E05-91DF-D53888746E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E8C960BF-461A-4BC4-9EF2-BB3EBAC79BC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Slide Number Placeholder" hidden="1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>
          <a:xfrm>
            <a:off x="12273231" y="175117"/>
            <a:ext cx="30458" cy="3783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246" b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  <a:sym typeface="+mn-lt"/>
              </a:defRPr>
            </a:lvl1pPr>
          </a:lstStyle>
          <a:p>
            <a:fld id="{01940DDA-0656-452C-A408-68789653BD9B}" type="slidenum">
              <a:rPr lang="en-US" smtClean="0">
                <a:latin typeface="+mn-lt"/>
              </a:rPr>
              <a:pPr/>
              <a:t>‹N›</a:t>
            </a:fld>
            <a:endParaRPr lang="en-US" dirty="0">
              <a:latin typeface="+mn-lt"/>
            </a:endParaRPr>
          </a:p>
        </p:txBody>
      </p:sp>
      <p:sp>
        <p:nvSpPr>
          <p:cNvPr id="15" name="Footer Placeholder" hidden="1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>
          <a:xfrm>
            <a:off x="12273231" y="228649"/>
            <a:ext cx="65" cy="3783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46" b="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10" name="Type of document"/>
          <p:cNvSpPr>
            <a:spLocks noGrp="1"/>
          </p:cNvSpPr>
          <p:nvPr>
            <p:ph type="body" sz="quarter" idx="18" hasCustomPrompt="1"/>
          </p:nvPr>
        </p:nvSpPr>
        <p:spPr>
          <a:xfrm>
            <a:off x="1062038" y="4567619"/>
            <a:ext cx="10067925" cy="581698"/>
          </a:xfrm>
        </p:spPr>
        <p:txBody>
          <a:bodyPr wrap="square" lIns="0" tIns="0" rIns="0" anchor="t" anchorCtr="0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buClrTx/>
              <a:defRPr sz="2700">
                <a:solidFill>
                  <a:schemeClr val="lt1">
                    <a:lumMod val="100000"/>
                  </a:schemeClr>
                </a:solidFill>
                <a:latin typeface="+mn-lt"/>
                <a:sym typeface="+mn-lt"/>
              </a:defRPr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Type of document</a:t>
            </a:r>
            <a:br>
              <a:rPr lang="en-US" dirty="0"/>
            </a:br>
            <a:r>
              <a:rPr lang="en-US" dirty="0"/>
              <a:t>(max. two lines)</a:t>
            </a:r>
          </a:p>
        </p:txBody>
      </p:sp>
      <p:sp>
        <p:nvSpPr>
          <p:cNvPr id="3" name="Location, date"/>
          <p:cNvSpPr>
            <a:spLocks noGrp="1"/>
          </p:cNvSpPr>
          <p:nvPr>
            <p:ph type="body" sz="quarter" idx="16" hasCustomPrompt="1"/>
          </p:nvPr>
        </p:nvSpPr>
        <p:spPr>
          <a:xfrm>
            <a:off x="1062038" y="6408876"/>
            <a:ext cx="10067925" cy="207749"/>
          </a:xfrm>
        </p:spPr>
        <p:txBody>
          <a:bodyPr wrap="square" lIns="0" tIns="0" rIns="0" anchor="b" anchorCtr="0">
            <a:spAutoFit/>
          </a:bodyPr>
          <a:lstStyle>
            <a:lvl1pPr marL="0" marR="0" indent="0" algn="ctr" defTabSz="112544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Narrow" pitchFamily="34" charset="0"/>
              <a:buNone/>
              <a:tabLst/>
              <a:defRPr sz="1500" baseline="0">
                <a:solidFill>
                  <a:schemeClr val="bg1"/>
                </a:solidFill>
                <a:latin typeface="+mn-lt"/>
                <a:sym typeface="+mn-lt"/>
              </a:defRPr>
            </a:lvl1pPr>
          </a:lstStyle>
          <a:p>
            <a:pPr marL="0" marR="0" lvl="0" indent="0" algn="l" defTabSz="112544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Narrow" pitchFamily="34" charset="0"/>
              <a:buNone/>
              <a:tabLst/>
              <a:defRPr/>
            </a:pPr>
            <a:r>
              <a:rPr lang="en-US" dirty="0"/>
              <a:t>Location, date of presentation (month, day, year)</a:t>
            </a:r>
          </a:p>
        </p:txBody>
      </p:sp>
      <p:sp>
        <p:nvSpPr>
          <p:cNvPr id="4" name="Project name"/>
          <p:cNvSpPr>
            <a:spLocks noGrp="1"/>
          </p:cNvSpPr>
          <p:nvPr>
            <p:ph type="title" hasCustomPrompt="1"/>
          </p:nvPr>
        </p:nvSpPr>
        <p:spPr>
          <a:xfrm>
            <a:off x="1062038" y="2387670"/>
            <a:ext cx="10067925" cy="1994392"/>
          </a:xfrm>
        </p:spPr>
        <p:txBody>
          <a:bodyPr wrap="square" lIns="0" tIns="0" rIns="0" bIns="0" anchor="b" anchorCtr="0">
            <a:spAutoFit/>
          </a:bodyPr>
          <a:lstStyle>
            <a:lvl1pPr algn="ctr">
              <a:defRPr sz="7200" baseline="0">
                <a:latin typeface="+mj-lt"/>
                <a:sym typeface="+mn-lt"/>
              </a:defRPr>
            </a:lvl1pPr>
          </a:lstStyle>
          <a:p>
            <a:r>
              <a:rPr lang="en-US" dirty="0"/>
              <a:t>Project name or document title</a:t>
            </a:r>
          </a:p>
        </p:txBody>
      </p:sp>
      <p:sp>
        <p:nvSpPr>
          <p:cNvPr id="19" name="Position Lines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43077" y="6886575"/>
            <a:ext cx="0" cy="72000"/>
          </a:xfrm>
          <a:prstGeom prst="line">
            <a:avLst/>
          </a:prstGeom>
          <a:noFill/>
          <a:ln w="3175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600" noProof="0" dirty="0">
              <a:latin typeface="+mn-lt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85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" hidden="1"/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>
          <a:xfrm>
            <a:off x="12273231" y="175117"/>
            <a:ext cx="30458" cy="3783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246" b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  <a:sym typeface="+mn-lt"/>
              </a:defRPr>
            </a:lvl1pPr>
          </a:lstStyle>
          <a:p>
            <a:fld id="{01940DDA-0656-452C-A408-68789653BD9B}" type="slidenum">
              <a:rPr lang="en-US" smtClean="0">
                <a:latin typeface="+mn-lt"/>
              </a:rPr>
              <a:pPr/>
              <a:t>‹N›</a:t>
            </a:fld>
            <a:endParaRPr lang="en-US" dirty="0">
              <a:latin typeface="+mn-lt"/>
            </a:endParaRPr>
          </a:p>
        </p:txBody>
      </p:sp>
      <p:sp>
        <p:nvSpPr>
          <p:cNvPr id="16" name="Footer Placeholder" hidden="1"/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>
          <a:xfrm>
            <a:off x="12273231" y="228649"/>
            <a:ext cx="65" cy="3783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46" b="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5" name="Contents Text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820927" y="989280"/>
            <a:ext cx="9009929" cy="3029547"/>
          </a:xfrm>
        </p:spPr>
        <p:txBody>
          <a:bodyPr>
            <a:spAutoFit/>
          </a:bodyPr>
          <a:lstStyle>
            <a:lvl1pPr marL="443088" indent="-443088">
              <a:spcBef>
                <a:spcPts val="2462"/>
              </a:spcBef>
              <a:tabLst>
                <a:tab pos="10508047" algn="r"/>
              </a:tabLst>
              <a:defRPr>
                <a:solidFill>
                  <a:schemeClr val="tx1"/>
                </a:solidFill>
                <a:latin typeface="+mn-lt"/>
                <a:cs typeface="+mn-cs"/>
                <a:sym typeface="+mn-lt"/>
              </a:defRPr>
            </a:lvl1pPr>
            <a:lvl2pPr marL="886176" indent="-443088">
              <a:spcBef>
                <a:spcPts val="738"/>
              </a:spcBef>
              <a:buNone/>
              <a:tabLst>
                <a:tab pos="10508047" algn="r"/>
              </a:tabLst>
              <a:defRPr b="0">
                <a:solidFill>
                  <a:schemeClr val="tx1"/>
                </a:solidFill>
                <a:latin typeface="+mn-lt"/>
                <a:sym typeface="+mn-lt"/>
              </a:defRPr>
            </a:lvl2pPr>
            <a:lvl3pPr marL="1550808" indent="-664632">
              <a:spcBef>
                <a:spcPts val="0"/>
              </a:spcBef>
              <a:buNone/>
              <a:tabLst>
                <a:tab pos="10508047" algn="r"/>
              </a:tabLst>
              <a:defRPr>
                <a:solidFill>
                  <a:schemeClr val="tx1"/>
                </a:solidFill>
                <a:latin typeface="+mn-lt"/>
                <a:sym typeface="+mn-lt"/>
              </a:defRPr>
            </a:lvl3pPr>
            <a:lvl4pPr marL="1545532" indent="-658463">
              <a:buNone/>
              <a:tabLst>
                <a:tab pos="10488508" algn="r"/>
              </a:tabLst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A.	xxx	xx</a:t>
            </a:r>
          </a:p>
          <a:p>
            <a:pPr lvl="0"/>
            <a:r>
              <a:rPr lang="en-US" dirty="0"/>
              <a:t>B.	xxx	xx</a:t>
            </a:r>
          </a:p>
          <a:p>
            <a:pPr lvl="1"/>
            <a:r>
              <a:rPr lang="en-US" dirty="0"/>
              <a:t>1.	xxx	xx</a:t>
            </a:r>
          </a:p>
          <a:p>
            <a:pPr lvl="1"/>
            <a:r>
              <a:rPr lang="en-US" dirty="0"/>
              <a:t>2.	xxx	xx</a:t>
            </a:r>
          </a:p>
          <a:p>
            <a:pPr lvl="2"/>
            <a:r>
              <a:rPr lang="en-US" dirty="0"/>
              <a:t>2.1	xxx	xx</a:t>
            </a:r>
          </a:p>
          <a:p>
            <a:pPr lvl="2"/>
            <a:r>
              <a:rPr lang="en-US" dirty="0"/>
              <a:t>2.2	xxx	xx</a:t>
            </a:r>
          </a:p>
          <a:p>
            <a:pPr lvl="0"/>
            <a:r>
              <a:rPr lang="en-US" dirty="0"/>
              <a:t>C.	xxx	xx</a:t>
            </a:r>
          </a:p>
          <a:p>
            <a:pPr lvl="1"/>
            <a:r>
              <a:rPr lang="en-US" dirty="0"/>
              <a:t>1.	xxx	xx</a:t>
            </a:r>
          </a:p>
          <a:p>
            <a:pPr lvl="2"/>
            <a:r>
              <a:rPr lang="en-US" dirty="0"/>
              <a:t>1.1	xxx	xx</a:t>
            </a:r>
          </a:p>
        </p:txBody>
      </p:sp>
      <p:sp>
        <p:nvSpPr>
          <p:cNvPr id="10" name="Contents Title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65250" y="510364"/>
            <a:ext cx="11665606" cy="3739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defTabSz="1125444" eaLnBrk="1" latinLnBrk="0" hangingPunct="1">
              <a:lnSpc>
                <a:spcPct val="90000"/>
              </a:lnSpc>
              <a:buNone/>
              <a:defRPr lang="en-US" sz="2700" b="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n-lt"/>
              </a:defRPr>
            </a:lvl1pPr>
          </a:lstStyle>
          <a:p>
            <a:pPr lvl="0">
              <a:tabLst>
                <a:tab pos="10858500" algn="l"/>
              </a:tabLst>
            </a:pPr>
            <a:r>
              <a:rPr lang="en-US" altLang="de-DE" noProof="1">
                <a:sym typeface="+mn-lt"/>
              </a:rPr>
              <a:t>Contents	</a:t>
            </a:r>
            <a:r>
              <a:rPr lang="en-US" altLang="de-DE" noProof="1">
                <a:solidFill>
                  <a:schemeClr val="accent2"/>
                </a:solidFill>
                <a:sym typeface="+mn-lt"/>
              </a:rPr>
              <a:t>Page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618341" y="510364"/>
            <a:ext cx="974769" cy="3005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r" defTabSz="1125444" rtl="0" eaLnBrk="1" latinLnBrk="0" hangingPunct="1">
              <a:lnSpc>
                <a:spcPct val="93000"/>
              </a:lnSpc>
              <a:spcBef>
                <a:spcPct val="0"/>
              </a:spcBef>
              <a:buNone/>
              <a:tabLst/>
              <a:defRPr lang="en-US" sz="2585" b="0" kern="12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n-lt"/>
              </a:defRPr>
            </a:lvl1pPr>
          </a:lstStyle>
          <a:p>
            <a:r>
              <a:rPr lang="en-US" noProof="1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731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 hidden="1"/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>
          <a:xfrm>
            <a:off x="12273231" y="175117"/>
            <a:ext cx="30458" cy="3783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246" b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  <a:sym typeface="+mn-lt"/>
              </a:defRPr>
            </a:lvl1pPr>
          </a:lstStyle>
          <a:p>
            <a:fld id="{01940DDA-0656-452C-A408-68789653BD9B}" type="slidenum">
              <a:rPr lang="en-US" smtClean="0">
                <a:latin typeface="+mn-lt"/>
              </a:rPr>
              <a:pPr/>
              <a:t>‹N›</a:t>
            </a:fld>
            <a:endParaRPr lang="en-US" dirty="0">
              <a:latin typeface="+mn-lt"/>
            </a:endParaRPr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>
          <a:xfrm>
            <a:off x="12273231" y="228649"/>
            <a:ext cx="65" cy="3783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46" b="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424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" hidden="1"/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>
          <a:xfrm>
            <a:off x="12273231" y="175117"/>
            <a:ext cx="30458" cy="3783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246" b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  <a:sym typeface="+mn-lt"/>
              </a:defRPr>
            </a:lvl1pPr>
          </a:lstStyle>
          <a:p>
            <a:fld id="{01940DDA-0656-452C-A408-68789653BD9B}" type="slidenum">
              <a:rPr lang="en-US" smtClean="0">
                <a:latin typeface="+mn-lt"/>
              </a:rPr>
              <a:pPr/>
              <a:t>‹N›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" hidden="1"/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>
          <a:xfrm>
            <a:off x="12273231" y="228649"/>
            <a:ext cx="65" cy="3783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46" b="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973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!!!Do not delete this th-style object!!!!" hidden="1"/>
          <p:cNvGraphicFramePr>
            <a:graphicFrameLocks noChangeAspect="1"/>
          </p:cNvGraphicFramePr>
          <p:nvPr>
            <p:custDataLst>
              <p:tags r:id="rId10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4" name="!!!Do not delete this th-style object!!!!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Drawing grid"/>
          <p:cNvGrpSpPr/>
          <p:nvPr/>
        </p:nvGrpSpPr>
        <p:grpSpPr>
          <a:xfrm>
            <a:off x="0" y="0"/>
            <a:ext cx="12192000" cy="6858000"/>
            <a:chOff x="0" y="0"/>
            <a:chExt cx="9906000" cy="6858000"/>
          </a:xfrm>
        </p:grpSpPr>
        <p:cxnSp>
          <p:nvCxnSpPr>
            <p:cNvPr id="66" name="!!!Do not delete!!!"/>
            <p:cNvCxnSpPr>
              <a:cxnSpLocks/>
            </p:cNvCxnSpPr>
            <p:nvPr userDrawn="1"/>
          </p:nvCxnSpPr>
          <p:spPr>
            <a:xfrm>
              <a:off x="0" y="392109"/>
              <a:ext cx="9906000" cy="0"/>
            </a:xfrm>
            <a:prstGeom prst="line">
              <a:avLst/>
            </a:prstGeom>
            <a:ln w="3175" cap="sq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!!!Do not delete!!!"/>
            <p:cNvCxnSpPr/>
            <p:nvPr/>
          </p:nvCxnSpPr>
          <p:spPr>
            <a:xfrm>
              <a:off x="2292004" y="0"/>
              <a:ext cx="0" cy="6858000"/>
            </a:xfrm>
            <a:prstGeom prst="line">
              <a:avLst/>
            </a:prstGeom>
            <a:ln w="3175" cap="sq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!!!Do not delete!!!"/>
            <p:cNvCxnSpPr>
              <a:cxnSpLocks/>
            </p:cNvCxnSpPr>
            <p:nvPr/>
          </p:nvCxnSpPr>
          <p:spPr>
            <a:xfrm>
              <a:off x="2637278" y="0"/>
              <a:ext cx="0" cy="392109"/>
            </a:xfrm>
            <a:prstGeom prst="line">
              <a:avLst/>
            </a:prstGeom>
            <a:ln w="3175" cap="sq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!!!Do not delete!!!"/>
            <p:cNvCxnSpPr/>
            <p:nvPr/>
          </p:nvCxnSpPr>
          <p:spPr>
            <a:xfrm>
              <a:off x="9612571" y="0"/>
              <a:ext cx="0" cy="6858000"/>
            </a:xfrm>
            <a:prstGeom prst="line">
              <a:avLst/>
            </a:prstGeom>
            <a:ln w="3175" cap="sq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!!!Do not delete!!!"/>
            <p:cNvCxnSpPr/>
            <p:nvPr/>
          </p:nvCxnSpPr>
          <p:spPr>
            <a:xfrm>
              <a:off x="0" y="117789"/>
              <a:ext cx="9906000" cy="0"/>
            </a:xfrm>
            <a:prstGeom prst="line">
              <a:avLst/>
            </a:prstGeom>
            <a:ln w="3175" cap="sq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!!!Do not delete!!!"/>
            <p:cNvCxnSpPr/>
            <p:nvPr/>
          </p:nvCxnSpPr>
          <p:spPr>
            <a:xfrm>
              <a:off x="0" y="6418800"/>
              <a:ext cx="9906000" cy="0"/>
            </a:xfrm>
            <a:prstGeom prst="line">
              <a:avLst/>
            </a:prstGeom>
            <a:ln w="3175" cap="sq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!!!Do not delete!!!"/>
            <p:cNvCxnSpPr>
              <a:cxnSpLocks/>
            </p:cNvCxnSpPr>
            <p:nvPr/>
          </p:nvCxnSpPr>
          <p:spPr>
            <a:xfrm>
              <a:off x="2140532" y="6708775"/>
              <a:ext cx="7765468" cy="0"/>
            </a:xfrm>
            <a:prstGeom prst="line">
              <a:avLst/>
            </a:prstGeom>
            <a:ln w="3175" cap="sq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!!!Do not delete!!!"/>
            <p:cNvCxnSpPr>
              <a:cxnSpLocks/>
            </p:cNvCxnSpPr>
            <p:nvPr/>
          </p:nvCxnSpPr>
          <p:spPr>
            <a:xfrm>
              <a:off x="2140532" y="989280"/>
              <a:ext cx="7579730" cy="0"/>
            </a:xfrm>
            <a:prstGeom prst="line">
              <a:avLst/>
            </a:prstGeom>
            <a:ln w="3175" cap="sq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!!!Do not delete!!!"/>
            <p:cNvCxnSpPr>
              <a:cxnSpLocks/>
            </p:cNvCxnSpPr>
            <p:nvPr userDrawn="1"/>
          </p:nvCxnSpPr>
          <p:spPr>
            <a:xfrm>
              <a:off x="0" y="506571"/>
              <a:ext cx="9906000" cy="0"/>
            </a:xfrm>
            <a:prstGeom prst="line">
              <a:avLst/>
            </a:prstGeom>
            <a:ln w="3175" cap="sq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>
              <a:spLocks/>
            </p:cNvSpPr>
            <p:nvPr userDrawn="1"/>
          </p:nvSpPr>
          <p:spPr>
            <a:xfrm>
              <a:off x="2292004" y="117789"/>
              <a:ext cx="222300" cy="274320"/>
            </a:xfrm>
            <a:prstGeom prst="rect">
              <a:avLst/>
            </a:prstGeom>
            <a:noFill/>
            <a:ln w="3175" cap="sq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2000" tIns="72000" rIns="72000" bIns="108000" rtlCol="0" anchor="t" anchorCtr="0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92"/>
                </a:spcBef>
              </a:pPr>
              <a:endParaRPr lang="en-US" sz="1846" b="0" dirty="0"/>
            </a:p>
          </p:txBody>
        </p:sp>
      </p:grpSp>
      <p:sp>
        <p:nvSpPr>
          <p:cNvPr id="70" name="Shape 64">
            <a:extLst>
              <a:ext uri="{FF2B5EF4-FFF2-40B4-BE49-F238E27FC236}">
                <a16:creationId xmlns="" xmlns:a16="http://schemas.microsoft.com/office/drawing/2014/main" id="{D1CF6752-24D7-43C1-B158-D37AABFD631E}"/>
              </a:ext>
            </a:extLst>
          </p:cNvPr>
          <p:cNvSpPr/>
          <p:nvPr userDrawn="1"/>
        </p:nvSpPr>
        <p:spPr>
          <a:xfrm>
            <a:off x="0" y="0"/>
            <a:ext cx="26345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46B48D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71" name="Shape 65" descr="bg1.jpg">
            <a:extLst>
              <a:ext uri="{FF2B5EF4-FFF2-40B4-BE49-F238E27FC236}">
                <a16:creationId xmlns="" xmlns:a16="http://schemas.microsoft.com/office/drawing/2014/main" id="{3298F8F6-CD41-45D0-BFC9-873CD36E18E8}"/>
              </a:ext>
            </a:extLst>
          </p:cNvPr>
          <p:cNvPicPr preferRelativeResize="0"/>
          <p:nvPr userDrawn="1"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6345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!!!Do not delete this text object!!!!_2" hidden="1"/>
          <p:cNvSpPr/>
          <p:nvPr/>
        </p:nvSpPr>
        <p:spPr>
          <a:xfrm>
            <a:off x="12273231" y="57955"/>
            <a:ext cx="39877" cy="324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>
              <a:lnSpc>
                <a:spcPct val="93000"/>
              </a:lnSpc>
              <a:spcBef>
                <a:spcPts val="369"/>
              </a:spcBef>
            </a:pPr>
            <a:r>
              <a:rPr lang="en-US" sz="246" b="1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1</a:t>
            </a:r>
          </a:p>
        </p:txBody>
      </p:sp>
      <p:sp>
        <p:nvSpPr>
          <p:cNvPr id="43" name="!!!Do not delete this text object!!!!" hidden="1"/>
          <p:cNvSpPr txBox="1"/>
          <p:nvPr/>
        </p:nvSpPr>
        <p:spPr>
          <a:xfrm>
            <a:off x="12273232" y="92737"/>
            <a:ext cx="713337" cy="378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marL="0" marR="0" indent="0" algn="l" defTabSz="11254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US" sz="246" b="0" kern="1200" noProof="1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A4_RBSC_PPT– 2013-10_v01 – do not delete this text object! </a:t>
            </a:r>
          </a:p>
        </p:txBody>
      </p:sp>
      <p:sp>
        <p:nvSpPr>
          <p:cNvPr id="52" name="Slide Number"/>
          <p:cNvSpPr txBox="1">
            <a:spLocks noChangeArrowheads="1"/>
          </p:cNvSpPr>
          <p:nvPr/>
        </p:nvSpPr>
        <p:spPr bwMode="auto">
          <a:xfrm>
            <a:off x="11824735" y="6724250"/>
            <a:ext cx="125034" cy="11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900" b="0" smtClean="0"/>
            </a:lvl1pPr>
          </a:lstStyle>
          <a:p>
            <a:pPr marL="0" marR="0" lvl="0" indent="0" algn="l" defTabSz="112544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A7B471-74A3-4F5F-8955-6C99E2375CAC}" type="slidenum">
              <a:rPr kumimoji="0" lang="en-US" sz="800" b="1" i="0" u="none" strike="noStrike" kern="1200" cap="none" spc="0" normalizeH="0" baseline="0" noProof="1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rPr>
              <a:pPr marL="0" marR="0" lvl="0" indent="0" algn="l" defTabSz="112544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800" b="1" i="0" u="none" strike="noStrike" kern="1200" cap="none" spc="0" normalizeH="0" baseline="0" noProof="1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4" name="Doc Code" descr="casecode"/>
          <p:cNvSpPr txBox="1">
            <a:spLocks noChangeArrowheads="1"/>
          </p:cNvSpPr>
          <p:nvPr/>
        </p:nvSpPr>
        <p:spPr bwMode="auto">
          <a:xfrm>
            <a:off x="10570930" y="6724250"/>
            <a:ext cx="1147750" cy="11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900" b="0" smtClean="0"/>
            </a:lvl1pPr>
          </a:lstStyle>
          <a:p>
            <a:pPr marL="0" marR="0" lvl="0" indent="0" algn="r" defTabSz="112544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rPr>
              <a:t>Slides_TeamLeader.pptx</a:t>
            </a:r>
          </a:p>
        </p:txBody>
      </p:sp>
      <p:sp>
        <p:nvSpPr>
          <p:cNvPr id="57" name="Source" hidden="1"/>
          <p:cNvSpPr txBox="1"/>
          <p:nvPr/>
        </p:nvSpPr>
        <p:spPr>
          <a:xfrm>
            <a:off x="2820928" y="6724250"/>
            <a:ext cx="538609" cy="110800"/>
          </a:xfrm>
          <a:prstGeom prst="rect">
            <a:avLst/>
          </a:prstGeom>
          <a:noFill/>
          <a:ln w="9525">
            <a:noFill/>
          </a:ln>
        </p:spPr>
        <p:txBody>
          <a:bodyPr vert="horz" wrap="none" lIns="0" tIns="0" rIns="0" bIns="0" rtlCol="0" anchor="b" anchorCtr="0">
            <a:spAutoFit/>
          </a:bodyPr>
          <a:lstStyle/>
          <a:p>
            <a:pPr>
              <a:lnSpc>
                <a:spcPct val="90000"/>
              </a:lnSpc>
              <a:buSzPct val="100000"/>
            </a:pPr>
            <a:r>
              <a:rPr lang="en-US" sz="800" b="0" dirty="0">
                <a:solidFill>
                  <a:schemeClr val="accent2"/>
                </a:solidFill>
                <a:latin typeface="+mn-lt"/>
                <a:cs typeface="+mn-cs"/>
                <a:sym typeface="+mn-lt"/>
              </a:rPr>
              <a:t>Source: xxx</a:t>
            </a:r>
          </a:p>
        </p:txBody>
      </p:sp>
      <p:sp>
        <p:nvSpPr>
          <p:cNvPr id="56" name="Notes" hidden="1"/>
          <p:cNvSpPr txBox="1"/>
          <p:nvPr/>
        </p:nvSpPr>
        <p:spPr>
          <a:xfrm>
            <a:off x="2820928" y="6464646"/>
            <a:ext cx="307777" cy="124650"/>
          </a:xfrm>
          <a:prstGeom prst="rect">
            <a:avLst/>
          </a:prstGeom>
          <a:noFill/>
          <a:ln w="9525">
            <a:noFill/>
          </a:ln>
        </p:spPr>
        <p:txBody>
          <a:bodyPr vert="horz" wrap="none" lIns="0" tIns="0" rIns="0" bIns="0" rtlCol="0" anchor="b" anchorCtr="0">
            <a:spAutoFit/>
          </a:bodyPr>
          <a:lstStyle/>
          <a:p>
            <a:pPr>
              <a:lnSpc>
                <a:spcPct val="90000"/>
              </a:lnSpc>
              <a:buSzPct val="100000"/>
            </a:pPr>
            <a:r>
              <a:rPr lang="en-US" sz="900" b="0" dirty="0">
                <a:solidFill>
                  <a:schemeClr val="tx1"/>
                </a:solidFill>
                <a:latin typeface="+mn-lt"/>
                <a:cs typeface="+mn-cs"/>
                <a:sym typeface="+mn-lt"/>
              </a:rPr>
              <a:t>1) xxx</a:t>
            </a:r>
          </a:p>
        </p:txBody>
      </p:sp>
      <p:grpSp>
        <p:nvGrpSpPr>
          <p:cNvPr id="5" name="Legend" hidden="1"/>
          <p:cNvGrpSpPr/>
          <p:nvPr/>
        </p:nvGrpSpPr>
        <p:grpSpPr>
          <a:xfrm>
            <a:off x="2820927" y="6274875"/>
            <a:ext cx="696422" cy="146050"/>
            <a:chOff x="783382" y="6195259"/>
            <a:chExt cx="565842" cy="146050"/>
          </a:xfrm>
        </p:grpSpPr>
        <p:sp>
          <p:nvSpPr>
            <p:cNvPr id="49" name="LegendIcon"/>
            <p:cNvSpPr/>
            <p:nvPr/>
          </p:nvSpPr>
          <p:spPr>
            <a:xfrm>
              <a:off x="783382" y="6195259"/>
              <a:ext cx="170707" cy="14605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112544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0" name="LegendText"/>
            <p:cNvSpPr txBox="1"/>
            <p:nvPr/>
          </p:nvSpPr>
          <p:spPr>
            <a:xfrm>
              <a:off x="1036639" y="6196726"/>
              <a:ext cx="312585" cy="12465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marL="0" marR="0" lvl="0" indent="0" defTabSz="112544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cs typeface="+mn-cs"/>
                  <a:sym typeface="+mn-lt"/>
                </a:rPr>
                <a:t>Legend</a:t>
              </a:r>
            </a:p>
          </p:txBody>
        </p:sp>
      </p:grpSp>
      <p:sp>
        <p:nvSpPr>
          <p:cNvPr id="45" name="Formatted_text" hidden="1"/>
          <p:cNvSpPr txBox="1">
            <a:spLocks/>
          </p:cNvSpPr>
          <p:nvPr/>
        </p:nvSpPr>
        <p:spPr>
          <a:xfrm>
            <a:off x="2820927" y="989280"/>
            <a:ext cx="2436923" cy="938206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n-US" sz="1300" b="1" dirty="0">
                <a:latin typeface="+mn-lt"/>
                <a:cs typeface="+mn-cs"/>
                <a:sym typeface="+mn-lt"/>
              </a:rPr>
              <a:t>15 Point Text: Level 0</a:t>
            </a:r>
            <a:endParaRPr lang="en-US" sz="1300" b="0" dirty="0">
              <a:latin typeface="+mn-lt"/>
              <a:cs typeface="+mn-cs"/>
              <a:sym typeface="+mn-lt"/>
            </a:endParaRPr>
          </a:p>
          <a:p>
            <a:pPr marL="202554" lvl="1" indent="-202554">
              <a:lnSpc>
                <a:spcPct val="90000"/>
              </a:lnSpc>
              <a:spcBef>
                <a:spcPts val="985"/>
              </a:spcBef>
              <a:buClr>
                <a:schemeClr val="tx1"/>
              </a:buClr>
              <a:buSzPct val="100000"/>
              <a:buFont typeface="Arial Narrow"/>
              <a:buChar char="&gt;"/>
            </a:pPr>
            <a:r>
              <a:rPr lang="en-US" sz="1300" b="0" dirty="0">
                <a:latin typeface="+mn-lt"/>
                <a:cs typeface="+mn-cs"/>
                <a:sym typeface="+mn-lt"/>
              </a:rPr>
              <a:t>Level 1</a:t>
            </a:r>
          </a:p>
          <a:p>
            <a:pPr marL="424098" lvl="2" indent="-205718">
              <a:lnSpc>
                <a:spcPct val="90000"/>
              </a:lnSpc>
              <a:spcBef>
                <a:spcPts val="492"/>
              </a:spcBef>
              <a:buClr>
                <a:schemeClr val="tx1"/>
              </a:buClr>
              <a:buSzPct val="100000"/>
              <a:buFont typeface="Arial Narrow"/>
              <a:buChar char="–"/>
            </a:pPr>
            <a:r>
              <a:rPr lang="en-US" sz="1300" b="0" dirty="0">
                <a:latin typeface="+mn-lt"/>
                <a:cs typeface="+mn-cs"/>
                <a:sym typeface="+mn-lt"/>
              </a:rPr>
              <a:t>Level 2</a:t>
            </a:r>
          </a:p>
          <a:p>
            <a:pPr marL="613993" lvl="3" indent="-177235">
              <a:lnSpc>
                <a:spcPct val="90000"/>
              </a:lnSpc>
              <a:spcBef>
                <a:spcPts val="246"/>
              </a:spcBef>
              <a:buClr>
                <a:schemeClr val="tx1"/>
              </a:buClr>
              <a:buSzPct val="100000"/>
              <a:buFont typeface="Arial Narrow"/>
              <a:buChar char="-"/>
            </a:pPr>
            <a:r>
              <a:rPr lang="en-US" sz="1300" b="0" dirty="0">
                <a:latin typeface="+mn-lt"/>
                <a:cs typeface="+mn-cs"/>
                <a:sym typeface="+mn-lt"/>
              </a:rPr>
              <a:t>Level 3</a:t>
            </a:r>
          </a:p>
        </p:txBody>
      </p:sp>
      <p:sp>
        <p:nvSpPr>
          <p:cNvPr id="51" name="Subtitle" hidden="1"/>
          <p:cNvSpPr txBox="1">
            <a:spLocks/>
          </p:cNvSpPr>
          <p:nvPr/>
        </p:nvSpPr>
        <p:spPr>
          <a:xfrm>
            <a:off x="2820927" y="510364"/>
            <a:ext cx="9009929" cy="26314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n-US" sz="1900" b="0" dirty="0">
                <a:solidFill>
                  <a:schemeClr val="accent2"/>
                </a:solidFill>
                <a:latin typeface="+mn-lt"/>
                <a:cs typeface="+mn-cs"/>
                <a:sym typeface="+mn-lt"/>
              </a:rPr>
              <a:t>Subtitle</a:t>
            </a: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2820927" y="989280"/>
            <a:ext cx="9009929" cy="1223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 – Level 0</a:t>
            </a:r>
          </a:p>
          <a:p>
            <a:pPr lvl="1"/>
            <a:r>
              <a:rPr lang="en-US" dirty="0"/>
              <a:t>Level 1</a:t>
            </a:r>
          </a:p>
          <a:p>
            <a:pPr lvl="2"/>
            <a:r>
              <a:rPr lang="en-US" dirty="0"/>
              <a:t>Level 2</a:t>
            </a:r>
          </a:p>
          <a:p>
            <a:pPr lvl="3"/>
            <a:r>
              <a:rPr lang="en-US" dirty="0"/>
              <a:t>Level 3</a:t>
            </a:r>
          </a:p>
        </p:txBody>
      </p:sp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165250" y="510364"/>
            <a:ext cx="2304000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751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lvl1pPr algn="l" defTabSz="1125444" rtl="0" eaLnBrk="1" latinLnBrk="0" hangingPunct="1">
        <a:lnSpc>
          <a:spcPct val="90000"/>
        </a:lnSpc>
        <a:spcBef>
          <a:spcPct val="0"/>
        </a:spcBef>
        <a:buNone/>
        <a:defRPr lang="en-US" sz="2700" b="0" kern="1200" baseline="0" dirty="0">
          <a:solidFill>
            <a:schemeClr val="bg1"/>
          </a:solidFill>
          <a:latin typeface="+mj-lt"/>
          <a:ea typeface="+mj-ea"/>
          <a:cs typeface="+mj-cs"/>
          <a:sym typeface="+mn-lt"/>
        </a:defRPr>
      </a:lvl1pPr>
    </p:titleStyle>
    <p:bodyStyle>
      <a:lvl1pPr marL="0" indent="0" algn="l" defTabSz="1125444" rtl="0" eaLnBrk="1" latinLnBrk="0" hangingPunct="1">
        <a:lnSpc>
          <a:spcPct val="90000"/>
        </a:lnSpc>
        <a:spcBef>
          <a:spcPts val="0"/>
        </a:spcBef>
        <a:buFont typeface="Arial Narrow" pitchFamily="34" charset="0"/>
        <a:buNone/>
        <a:defRPr lang="en-US" sz="1700" b="0" i="0" kern="1200" baseline="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283576" indent="-283576" algn="l" defTabSz="1125444" rtl="0" eaLnBrk="1" latinLnBrk="0" hangingPunct="1">
        <a:lnSpc>
          <a:spcPct val="90000"/>
        </a:lnSpc>
        <a:spcBef>
          <a:spcPts val="1477"/>
        </a:spcBef>
        <a:buFont typeface="Arial Narrow" pitchFamily="34" charset="0"/>
        <a:buChar char="&gt;"/>
        <a:defRPr lang="en-US" sz="17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93738" indent="-288007" algn="l" defTabSz="1125444" rtl="0" eaLnBrk="1" latinLnBrk="0" hangingPunct="1">
        <a:lnSpc>
          <a:spcPct val="90000"/>
        </a:lnSpc>
        <a:spcBef>
          <a:spcPts val="492"/>
        </a:spcBef>
        <a:buFont typeface="Arial Narrow" pitchFamily="34" charset="0"/>
        <a:buChar char="–"/>
        <a:defRPr lang="en-US" sz="17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859591" indent="-248129" algn="l" defTabSz="1125444" rtl="0" eaLnBrk="1" latinLnBrk="0" hangingPunct="1">
        <a:lnSpc>
          <a:spcPct val="90000"/>
        </a:lnSpc>
        <a:spcBef>
          <a:spcPts val="246"/>
        </a:spcBef>
        <a:buFont typeface="Arial Narrow" pitchFamily="34" charset="0"/>
        <a:buChar char="-"/>
        <a:defRPr lang="en-US" sz="1700" b="0" kern="1200" dirty="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859591" indent="0" algn="l" defTabSz="1125444" rtl="0" eaLnBrk="1" latinLnBrk="0" hangingPunct="1">
        <a:lnSpc>
          <a:spcPct val="93000"/>
        </a:lnSpc>
        <a:spcBef>
          <a:spcPts val="0"/>
        </a:spcBef>
        <a:buFont typeface="Arial Narrow" pitchFamily="34" charset="0"/>
        <a:buNone/>
        <a:defRPr sz="2092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3094970" indent="-281361" algn="l" defTabSz="1125444" rtl="0" eaLnBrk="1" latinLnBrk="0" hangingPunct="1">
        <a:spcBef>
          <a:spcPct val="20000"/>
        </a:spcBef>
        <a:buFont typeface="Arial Narrow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spcBef>
          <a:spcPct val="20000"/>
        </a:spcBef>
        <a:buFont typeface="Arial Narrow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spcBef>
          <a:spcPct val="20000"/>
        </a:spcBef>
        <a:buFont typeface="Arial Narrow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spcBef>
          <a:spcPct val="20000"/>
        </a:spcBef>
        <a:buFont typeface="Arial Narrow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tiff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tags" Target="../tags/tag2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tags" Target="../tags/tag2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="" xmlns:a16="http://schemas.microsoft.com/office/drawing/2014/main" id="{2DE283A6-4635-4EFB-8181-B575D1A84A8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think-cell Slide" r:id="rId4" imgW="441" imgH="441" progId="TCLayout.ActiveDocument.1">
                  <p:embed/>
                </p:oleObj>
              </mc:Choice>
              <mc:Fallback>
                <p:oleObj name="think-cell Slide" r:id="rId4" imgW="441" imgH="44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="" xmlns:a16="http://schemas.microsoft.com/office/drawing/2014/main" id="{2DE283A6-4635-4EFB-8181-B575D1A84A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3.jpeg">
            <a:extLst>
              <a:ext uri="{FF2B5EF4-FFF2-40B4-BE49-F238E27FC236}">
                <a16:creationId xmlns="" xmlns:a16="http://schemas.microsoft.com/office/drawing/2014/main" id="{83DB5F22-7813-4ED0-A179-4F9D645A703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icture Placeholder 1">
            <a:extLst>
              <a:ext uri="{FF2B5EF4-FFF2-40B4-BE49-F238E27FC236}">
                <a16:creationId xmlns="" xmlns:a16="http://schemas.microsoft.com/office/drawing/2014/main" id="{1871E5CB-2963-401E-8C29-A5AF8F326C2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32F12A7-D584-4C2A-A3FB-882E4EB17D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2038" y="4798322"/>
            <a:ext cx="10067925" cy="1163395"/>
          </a:xfrm>
        </p:spPr>
        <p:txBody>
          <a:bodyPr/>
          <a:lstStyle/>
          <a:p>
            <a:r>
              <a:rPr lang="en-US" sz="2800" dirty="0" err="1"/>
              <a:t>Introduzione</a:t>
            </a:r>
            <a:r>
              <a:rPr lang="en-US" sz="2800" dirty="0"/>
              <a:t> al SAT (Self-Assessment Tools)</a:t>
            </a:r>
          </a:p>
          <a:p>
            <a:r>
              <a:rPr lang="en-US" sz="2800" dirty="0"/>
              <a:t>Per </a:t>
            </a:r>
            <a:r>
              <a:rPr lang="en-US" sz="2800" dirty="0" err="1"/>
              <a:t>Attori</a:t>
            </a:r>
            <a:r>
              <a:rPr lang="en-US" sz="2800" dirty="0"/>
              <a:t> </a:t>
            </a:r>
            <a:r>
              <a:rPr lang="en-US" sz="2800" dirty="0" err="1"/>
              <a:t>Istituzionali</a:t>
            </a:r>
            <a:r>
              <a:rPr lang="en-US" sz="2800" dirty="0"/>
              <a:t>, </a:t>
            </a:r>
            <a:r>
              <a:rPr lang="en-US" sz="2800" dirty="0" err="1" smtClean="0"/>
              <a:t>Accademici</a:t>
            </a:r>
            <a:r>
              <a:rPr lang="en-US" sz="2800" dirty="0"/>
              <a:t>, </a:t>
            </a:r>
            <a:r>
              <a:rPr lang="en-US" sz="2800" dirty="0" err="1"/>
              <a:t>Aziendali</a:t>
            </a:r>
            <a:r>
              <a:rPr lang="en-US" sz="2800" dirty="0"/>
              <a:t> e </a:t>
            </a:r>
            <a:r>
              <a:rPr lang="en-US" sz="2800" dirty="0" err="1"/>
              <a:t>Organizzazioni</a:t>
            </a:r>
            <a:r>
              <a:rPr lang="en-US" sz="2800" dirty="0"/>
              <a:t> di </a:t>
            </a:r>
            <a:r>
              <a:rPr lang="en-US" sz="2800" dirty="0" err="1"/>
              <a:t>Categoria</a:t>
            </a:r>
            <a:endParaRPr lang="en-US" sz="2800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BCF85FCC-89EE-4A8C-8E09-8519DA66D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2775468"/>
            <a:ext cx="10067925" cy="1606594"/>
          </a:xfrm>
        </p:spPr>
        <p:txBody>
          <a:bodyPr/>
          <a:lstStyle/>
          <a:p>
            <a:pPr>
              <a:defRPr sz="2000" b="1">
                <a:solidFill>
                  <a:srgbClr val="FFFFFF"/>
                </a:solidFill>
              </a:defRPr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The European Commission's Digital Cities</a:t>
            </a:r>
            <a:br>
              <a:rPr lang="en-US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9600" dirty="0">
                <a:latin typeface="Helvetica" charset="0"/>
                <a:ea typeface="Helvetica" charset="0"/>
                <a:cs typeface="Helvetica" charset="0"/>
              </a:rPr>
              <a:t>Challenge</a:t>
            </a:r>
            <a:endParaRPr lang="en-US" dirty="0"/>
          </a:p>
        </p:txBody>
      </p:sp>
      <p:sp>
        <p:nvSpPr>
          <p:cNvPr id="9" name="Title 4">
            <a:extLst>
              <a:ext uri="{FF2B5EF4-FFF2-40B4-BE49-F238E27FC236}">
                <a16:creationId xmlns="" xmlns:a16="http://schemas.microsoft.com/office/drawing/2014/main" id="{224543F3-514F-43A2-B97D-960377366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406" y="839576"/>
            <a:ext cx="10067925" cy="1606594"/>
          </a:xfrm>
        </p:spPr>
        <p:txBody>
          <a:bodyPr/>
          <a:lstStyle/>
          <a:p>
            <a:pPr>
              <a:defRPr sz="2000" b="1">
                <a:solidFill>
                  <a:srgbClr val="FFFFFF"/>
                </a:solidFill>
              </a:defRPr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9600" dirty="0">
                <a:latin typeface="Helvetica" charset="0"/>
                <a:ea typeface="Helvetica" charset="0"/>
                <a:cs typeface="Helvetica" charset="0"/>
              </a:rPr>
              <a:t>L’Aquila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125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4C5203-5F3D-4156-A9D5-0B0A5B3B8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Digital Cities Challenge, L’Aquila </a:t>
            </a:r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ed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il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SAT</a:t>
            </a:r>
            <a:b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fr-BE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E01E91-E0CA-4DF2-8A6A-B3FBCBE57075}"/>
              </a:ext>
            </a:extLst>
          </p:cNvPr>
          <p:cNvSpPr txBox="1"/>
          <p:nvPr/>
        </p:nvSpPr>
        <p:spPr>
          <a:xfrm>
            <a:off x="3249826" y="426308"/>
            <a:ext cx="7889790" cy="660642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  <a:cs typeface="+mn-cs"/>
                <a:sym typeface="+mn-lt"/>
              </a:rPr>
              <a:t>La “Digital Cities Challenge”  e’ un progetto </a:t>
            </a:r>
            <a:r>
              <a:rPr lang="en-GB" sz="1600" dirty="0" err="1">
                <a:latin typeface="+mn-lt"/>
                <a:cs typeface="+mn-cs"/>
                <a:sym typeface="+mn-lt"/>
              </a:rPr>
              <a:t>promosso</a:t>
            </a:r>
            <a:r>
              <a:rPr lang="en-GB" sz="1600" dirty="0">
                <a:latin typeface="+mn-lt"/>
                <a:cs typeface="+mn-cs"/>
                <a:sym typeface="+mn-lt"/>
              </a:rPr>
              <a:t> </a:t>
            </a:r>
            <a:r>
              <a:rPr lang="en-GB" sz="1600" dirty="0" err="1">
                <a:latin typeface="+mn-lt"/>
                <a:cs typeface="+mn-cs"/>
                <a:sym typeface="+mn-lt"/>
              </a:rPr>
              <a:t>dalla</a:t>
            </a:r>
            <a:r>
              <a:rPr lang="en-GB" sz="1600" dirty="0">
                <a:latin typeface="+mn-lt"/>
                <a:cs typeface="+mn-cs"/>
                <a:sym typeface="+mn-lt"/>
              </a:rPr>
              <a:t> </a:t>
            </a:r>
            <a:r>
              <a:rPr lang="en-GB" sz="1600" dirty="0" err="1">
                <a:latin typeface="+mn-lt"/>
                <a:cs typeface="+mn-cs"/>
                <a:sym typeface="+mn-lt"/>
              </a:rPr>
              <a:t>Commissione</a:t>
            </a:r>
            <a:r>
              <a:rPr lang="en-GB" sz="1600" dirty="0">
                <a:latin typeface="+mn-lt"/>
                <a:cs typeface="+mn-cs"/>
                <a:sym typeface="+mn-lt"/>
              </a:rPr>
              <a:t> </a:t>
            </a:r>
            <a:r>
              <a:rPr lang="en-GB" sz="1600" dirty="0" err="1">
                <a:latin typeface="+mn-lt"/>
                <a:cs typeface="+mn-cs"/>
                <a:sym typeface="+mn-lt"/>
              </a:rPr>
              <a:t>Europea</a:t>
            </a:r>
            <a:r>
              <a:rPr lang="en-GB" sz="1600" dirty="0">
                <a:latin typeface="+mn-lt"/>
                <a:cs typeface="+mn-cs"/>
                <a:sym typeface="+mn-lt"/>
              </a:rPr>
              <a:t> – DG Growth – </a:t>
            </a:r>
            <a:r>
              <a:rPr lang="en-GB" sz="1600" dirty="0" err="1">
                <a:latin typeface="+mn-lt"/>
                <a:cs typeface="+mn-cs"/>
                <a:sym typeface="+mn-lt"/>
              </a:rPr>
              <a:t>il</a:t>
            </a:r>
            <a:r>
              <a:rPr lang="en-GB" sz="1600" dirty="0">
                <a:latin typeface="+mn-lt"/>
                <a:cs typeface="+mn-cs"/>
                <a:sym typeface="+mn-lt"/>
              </a:rPr>
              <a:t> cui </a:t>
            </a:r>
            <a:r>
              <a:rPr lang="en-GB" sz="1600" dirty="0" err="1">
                <a:latin typeface="+mn-lt"/>
                <a:cs typeface="+mn-cs"/>
                <a:sym typeface="+mn-lt"/>
              </a:rPr>
              <a:t>obiettivo</a:t>
            </a:r>
            <a:r>
              <a:rPr lang="it-IT" sz="1600" dirty="0">
                <a:latin typeface="+mn-lt"/>
                <a:cs typeface="+mn-cs"/>
                <a:sym typeface="+mn-lt"/>
              </a:rPr>
              <a:t> è stimolare città europee a definire una strategia di trasformazione digitale (digital transforation) che sia da impeto e sprone per la crescita economica della città.</a:t>
            </a:r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1600" dirty="0">
                <a:sym typeface="+mn-lt"/>
              </a:rPr>
              <a:t>Il progetto si svolge in cicli di circa due anni. Otto città europee partecipano ad ogni ciclo. Il primo ciclo è iniziato ufficialmente a Febbraio 2018. L’Aquila è l’unica e prima città italiana ad essere parte del </a:t>
            </a:r>
            <a:r>
              <a:rPr lang="en-GB" sz="1600" dirty="0">
                <a:sym typeface="+mn-lt"/>
              </a:rPr>
              <a:t>“</a:t>
            </a:r>
            <a:r>
              <a:rPr lang="it-IT" sz="1600" dirty="0">
                <a:sym typeface="+mn-lt"/>
              </a:rPr>
              <a:t>Digital Cities Challenge</a:t>
            </a:r>
            <a:r>
              <a:rPr lang="en-GB" sz="1600" dirty="0">
                <a:sym typeface="+mn-lt"/>
              </a:rPr>
              <a:t>”. E’ questo un </a:t>
            </a:r>
            <a:r>
              <a:rPr lang="en-GB" sz="1600" dirty="0" err="1">
                <a:sym typeface="+mn-lt"/>
              </a:rPr>
              <a:t>risultato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prestigioso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ed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importante</a:t>
            </a:r>
            <a:r>
              <a:rPr lang="en-GB" sz="1600" dirty="0">
                <a:sym typeface="+mn-lt"/>
              </a:rPr>
              <a:t> per </a:t>
            </a:r>
            <a:r>
              <a:rPr lang="en-GB" sz="1600" dirty="0" err="1">
                <a:sym typeface="+mn-lt"/>
              </a:rPr>
              <a:t>il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capoluogo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abruzzese</a:t>
            </a:r>
            <a:r>
              <a:rPr lang="en-GB" sz="1600" dirty="0">
                <a:sym typeface="+mn-lt"/>
              </a:rPr>
              <a:t>. </a:t>
            </a:r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GB" sz="1600" dirty="0">
              <a:sym typeface="+mn-lt"/>
            </a:endParaRPr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dirty="0" err="1">
                <a:latin typeface="+mn-lt"/>
                <a:cs typeface="+mn-cs"/>
                <a:sym typeface="+mn-lt"/>
              </a:rPr>
              <a:t>Partecipando</a:t>
            </a:r>
            <a:r>
              <a:rPr lang="en-GB" sz="1600" dirty="0">
                <a:latin typeface="+mn-lt"/>
                <a:cs typeface="+mn-cs"/>
                <a:sym typeface="+mn-lt"/>
              </a:rPr>
              <a:t> al “Digital </a:t>
            </a:r>
            <a:r>
              <a:rPr lang="en-GB" sz="1600" dirty="0">
                <a:sym typeface="+mn-lt"/>
              </a:rPr>
              <a:t>Cities Challenge”, L’Aquila non solo </a:t>
            </a:r>
            <a:r>
              <a:rPr lang="en-GB" sz="1600" dirty="0" err="1">
                <a:sym typeface="+mn-lt"/>
              </a:rPr>
              <a:t>sarà</a:t>
            </a:r>
            <a:r>
              <a:rPr lang="en-GB" sz="1600" dirty="0">
                <a:sym typeface="+mn-lt"/>
              </a:rPr>
              <a:t> in </a:t>
            </a:r>
            <a:r>
              <a:rPr lang="en-GB" sz="1600" dirty="0" err="1">
                <a:sym typeface="+mn-lt"/>
              </a:rPr>
              <a:t>grado</a:t>
            </a:r>
            <a:r>
              <a:rPr lang="it-IT" sz="1600" dirty="0">
                <a:latin typeface="+mn-lt"/>
                <a:cs typeface="+mn-cs"/>
                <a:sym typeface="+mn-lt"/>
              </a:rPr>
              <a:t> di costruire una strategia per la trasformazione digitale diretta in primis alle imprese, ma sarà anche </a:t>
            </a:r>
            <a:r>
              <a:rPr lang="it-IT" sz="1600" dirty="0" smtClean="0">
                <a:latin typeface="+mn-lt"/>
                <a:cs typeface="+mn-cs"/>
                <a:sym typeface="+mn-lt"/>
              </a:rPr>
              <a:t>capace </a:t>
            </a:r>
            <a:r>
              <a:rPr lang="it-IT" sz="1600" dirty="0">
                <a:latin typeface="+mn-lt"/>
                <a:cs typeface="+mn-cs"/>
                <a:sym typeface="+mn-lt"/>
              </a:rPr>
              <a:t>di munirsi di strumenti di valutazione ed analsi di politiche tecnologiche innovativi, che permetterano, se correttamente applicati, di cambiare il modo di analizzare la città e prendere decisioni per essa. </a:t>
            </a:r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it-IT" sz="1600" dirty="0">
              <a:latin typeface="+mn-lt"/>
              <a:cs typeface="+mn-cs"/>
              <a:sym typeface="+mn-lt"/>
            </a:endParaRPr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1600" dirty="0">
                <a:sym typeface="+mn-lt"/>
              </a:rPr>
              <a:t>Per fare tutto ciò, il progetto prevede l’uso di esperti esterni, ma, soprattutto l’ulitizzo di strumenti analitici da parte di tutti i principali attori economici, amministrativi e sociali della città</a:t>
            </a:r>
            <a:r>
              <a:rPr lang="en-GB" sz="1600" dirty="0">
                <a:sym typeface="+mn-lt"/>
              </a:rPr>
              <a:t>: </a:t>
            </a:r>
            <a:r>
              <a:rPr lang="en-GB" sz="1600" dirty="0" err="1">
                <a:sym typeface="+mn-lt"/>
              </a:rPr>
              <a:t>istituzioni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pubbliche</a:t>
            </a:r>
            <a:r>
              <a:rPr lang="en-GB" sz="1600" dirty="0">
                <a:sym typeface="+mn-lt"/>
              </a:rPr>
              <a:t>, </a:t>
            </a:r>
            <a:r>
              <a:rPr lang="en-GB" sz="1600" dirty="0" err="1">
                <a:sym typeface="+mn-lt"/>
              </a:rPr>
              <a:t>universita</a:t>
            </a:r>
            <a:r>
              <a:rPr lang="en-GB" sz="1600" dirty="0">
                <a:sym typeface="+mn-lt"/>
              </a:rPr>
              <a:t>’, </a:t>
            </a:r>
            <a:r>
              <a:rPr lang="en-GB" sz="1600" dirty="0" err="1">
                <a:sym typeface="+mn-lt"/>
              </a:rPr>
              <a:t>aziende</a:t>
            </a:r>
            <a:r>
              <a:rPr lang="en-GB" sz="1600" dirty="0">
                <a:sym typeface="+mn-lt"/>
              </a:rPr>
              <a:t>, </a:t>
            </a:r>
            <a:r>
              <a:rPr lang="en-GB" sz="1600" dirty="0" err="1">
                <a:sym typeface="+mn-lt"/>
              </a:rPr>
              <a:t>centri</a:t>
            </a:r>
            <a:r>
              <a:rPr lang="en-GB" sz="1600" dirty="0">
                <a:sym typeface="+mn-lt"/>
              </a:rPr>
              <a:t> di </a:t>
            </a:r>
            <a:r>
              <a:rPr lang="en-GB" sz="1600" dirty="0" err="1">
                <a:sym typeface="+mn-lt"/>
              </a:rPr>
              <a:t>ricerca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ed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associazioni</a:t>
            </a:r>
            <a:r>
              <a:rPr lang="en-GB" sz="1600" dirty="0">
                <a:sym typeface="+mn-lt"/>
              </a:rPr>
              <a:t> di </a:t>
            </a:r>
            <a:r>
              <a:rPr lang="en-GB" sz="1600" dirty="0" err="1">
                <a:sym typeface="+mn-lt"/>
              </a:rPr>
              <a:t>categoria</a:t>
            </a:r>
            <a:r>
              <a:rPr lang="en-GB" sz="1600" dirty="0">
                <a:sym typeface="+mn-lt"/>
              </a:rPr>
              <a:t>. </a:t>
            </a:r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GB" sz="1600" dirty="0">
              <a:sym typeface="+mn-lt"/>
            </a:endParaRPr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dirty="0">
                <a:sym typeface="+mn-lt"/>
              </a:rPr>
              <a:t>Uno </a:t>
            </a:r>
            <a:r>
              <a:rPr lang="en-GB" sz="1600" dirty="0" err="1">
                <a:sym typeface="+mn-lt"/>
              </a:rPr>
              <a:t>strumento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importante</a:t>
            </a:r>
            <a:r>
              <a:rPr lang="en-GB" sz="1600" dirty="0">
                <a:sym typeface="+mn-lt"/>
              </a:rPr>
              <a:t> per </a:t>
            </a:r>
            <a:r>
              <a:rPr lang="en-GB" sz="1600" dirty="0" err="1">
                <a:sym typeface="+mn-lt"/>
              </a:rPr>
              <a:t>il</a:t>
            </a:r>
            <a:r>
              <a:rPr lang="en-GB" sz="1600" dirty="0">
                <a:sym typeface="+mn-lt"/>
              </a:rPr>
              <a:t> progetto e’ </a:t>
            </a:r>
            <a:r>
              <a:rPr lang="en-GB" sz="1600" dirty="0" err="1">
                <a:sym typeface="+mn-lt"/>
              </a:rPr>
              <a:t>il</a:t>
            </a:r>
            <a:r>
              <a:rPr lang="en-GB" sz="1600" dirty="0">
                <a:sym typeface="+mn-lt"/>
              </a:rPr>
              <a:t> SAT (Self-Assessment Tool). Il SAT e’ un </a:t>
            </a:r>
            <a:r>
              <a:rPr lang="en-GB" sz="1600" dirty="0" err="1">
                <a:sym typeface="+mn-lt"/>
              </a:rPr>
              <a:t>questionario</a:t>
            </a:r>
            <a:r>
              <a:rPr lang="en-GB" sz="1600" dirty="0">
                <a:sym typeface="+mn-lt"/>
              </a:rPr>
              <a:t> che </a:t>
            </a:r>
            <a:r>
              <a:rPr lang="en-GB" sz="1600" dirty="0" err="1">
                <a:sym typeface="+mn-lt"/>
              </a:rPr>
              <a:t>mira</a:t>
            </a:r>
            <a:r>
              <a:rPr lang="en-GB" sz="1600" dirty="0">
                <a:sym typeface="+mn-lt"/>
              </a:rPr>
              <a:t> a </a:t>
            </a:r>
            <a:r>
              <a:rPr lang="en-GB" sz="1600" dirty="0" err="1">
                <a:sym typeface="+mn-lt"/>
              </a:rPr>
              <a:t>raccogliere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informazioni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su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varie</a:t>
            </a:r>
            <a:r>
              <a:rPr lang="en-GB" sz="1600" dirty="0">
                <a:sym typeface="+mn-lt"/>
              </a:rPr>
              <a:t> component</a:t>
            </a:r>
            <a:r>
              <a:rPr lang="it-IT" sz="1600" dirty="0">
                <a:sym typeface="+mn-lt"/>
              </a:rPr>
              <a:t>i di una strategia di trasformazione digitale. I vari attori cittadini rispondendo al SAT propongono al gruppo del Digital Cities Challenge per l</a:t>
            </a:r>
            <a:r>
              <a:rPr lang="en-GB" sz="1600" dirty="0">
                <a:sym typeface="+mn-lt"/>
              </a:rPr>
              <a:t>’Aquila </a:t>
            </a:r>
            <a:r>
              <a:rPr lang="en-GB" sz="1600" dirty="0" err="1">
                <a:sym typeface="+mn-lt"/>
              </a:rPr>
              <a:t>indicazioni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sullo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stato</a:t>
            </a:r>
            <a:r>
              <a:rPr lang="en-GB" sz="1600" dirty="0">
                <a:sym typeface="+mn-lt"/>
              </a:rPr>
              <a:t> delle cose e </a:t>
            </a:r>
            <a:r>
              <a:rPr lang="en-GB" sz="1600" dirty="0" err="1">
                <a:sym typeface="+mn-lt"/>
              </a:rPr>
              <a:t>sulle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potenzialita</a:t>
            </a:r>
            <a:r>
              <a:rPr lang="en-GB" sz="1600" dirty="0">
                <a:sym typeface="+mn-lt"/>
              </a:rPr>
              <a:t>’ </a:t>
            </a:r>
            <a:r>
              <a:rPr lang="en-GB" sz="1600" dirty="0" err="1">
                <a:sym typeface="+mn-lt"/>
              </a:rPr>
              <a:t>della</a:t>
            </a:r>
            <a:r>
              <a:rPr lang="en-GB" sz="1600" dirty="0">
                <a:sym typeface="+mn-lt"/>
              </a:rPr>
              <a:t> citta’ in termini di </a:t>
            </a:r>
            <a:r>
              <a:rPr lang="en-GB" sz="1600" dirty="0" err="1">
                <a:sym typeface="+mn-lt"/>
              </a:rPr>
              <a:t>trasformazione</a:t>
            </a:r>
            <a:r>
              <a:rPr lang="en-GB" sz="1600" dirty="0">
                <a:sym typeface="+mn-lt"/>
              </a:rPr>
              <a:t> digitale. </a:t>
            </a:r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GB" sz="1600" dirty="0">
              <a:sym typeface="+mn-lt"/>
            </a:endParaRPr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dirty="0">
                <a:sym typeface="+mn-lt"/>
              </a:rPr>
              <a:t>Per questo e’ </a:t>
            </a:r>
            <a:r>
              <a:rPr lang="en-GB" sz="1600" dirty="0" err="1">
                <a:sym typeface="+mn-lt"/>
              </a:rPr>
              <a:t>importante</a:t>
            </a:r>
            <a:r>
              <a:rPr lang="en-GB" sz="1600" dirty="0">
                <a:sym typeface="+mn-lt"/>
              </a:rPr>
              <a:t> che </a:t>
            </a:r>
            <a:r>
              <a:rPr lang="en-GB" sz="1600" dirty="0" err="1">
                <a:sym typeface="+mn-lt"/>
              </a:rPr>
              <a:t>gli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attori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cittadini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dedichino</a:t>
            </a:r>
            <a:r>
              <a:rPr lang="en-GB" sz="1600" dirty="0">
                <a:sym typeface="+mn-lt"/>
              </a:rPr>
              <a:t> 30 </a:t>
            </a:r>
            <a:r>
              <a:rPr lang="en-GB" sz="1600" dirty="0" err="1">
                <a:sym typeface="+mn-lt"/>
              </a:rPr>
              <a:t>minuti</a:t>
            </a:r>
            <a:r>
              <a:rPr lang="en-GB" sz="1600" dirty="0">
                <a:sym typeface="+mn-lt"/>
              </a:rPr>
              <a:t> al SAT. E’ questo un </a:t>
            </a:r>
            <a:r>
              <a:rPr lang="en-GB" sz="1600" dirty="0" err="1">
                <a:sym typeface="+mn-lt"/>
              </a:rPr>
              <a:t>passo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importantissimo</a:t>
            </a:r>
            <a:r>
              <a:rPr lang="en-GB" sz="1600" dirty="0">
                <a:sym typeface="+mn-lt"/>
              </a:rPr>
              <a:t> per </a:t>
            </a:r>
            <a:r>
              <a:rPr lang="en-GB" sz="1600" dirty="0" err="1">
                <a:sym typeface="+mn-lt"/>
              </a:rPr>
              <a:t>il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percorso</a:t>
            </a:r>
            <a:r>
              <a:rPr lang="en-GB" sz="1600" dirty="0">
                <a:sym typeface="+mn-lt"/>
              </a:rPr>
              <a:t> verso una </a:t>
            </a:r>
            <a:r>
              <a:rPr lang="en-GB" sz="1600" i="1" dirty="0">
                <a:sym typeface="+mn-lt"/>
              </a:rPr>
              <a:t>digital transformation strategy</a:t>
            </a:r>
            <a:r>
              <a:rPr lang="en-GB" sz="1600" dirty="0">
                <a:sym typeface="+mn-lt"/>
              </a:rPr>
              <a:t> per </a:t>
            </a:r>
            <a:r>
              <a:rPr lang="en-GB" sz="1600" dirty="0" smtClean="0">
                <a:sym typeface="+mn-lt"/>
              </a:rPr>
              <a:t>L’Aquila </a:t>
            </a:r>
            <a:endParaRPr lang="en-GB" sz="1600" dirty="0">
              <a:sym typeface="+mn-lt"/>
            </a:endParaRPr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GB" sz="1300" b="1" dirty="0">
              <a:latin typeface="+mn-lt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0772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4C5203-5F3D-4156-A9D5-0B0A5B3B8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Che </a:t>
            </a:r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cosa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b="1" dirty="0">
                <a:latin typeface="Helvetica" panose="020B0604020202020204" pitchFamily="34" charset="0"/>
                <a:cs typeface="Helvetica" panose="020B0604020202020204" pitchFamily="34" charset="0"/>
              </a:rPr>
              <a:t>è il SAT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fr-BE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80D14C5-7498-4F13-85FA-450E4DFE505A}"/>
              </a:ext>
            </a:extLst>
          </p:cNvPr>
          <p:cNvSpPr/>
          <p:nvPr/>
        </p:nvSpPr>
        <p:spPr>
          <a:xfrm>
            <a:off x="2887362" y="510364"/>
            <a:ext cx="8641492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dirty="0">
                <a:sym typeface="+mn-lt"/>
              </a:rPr>
              <a:t>S</a:t>
            </a:r>
            <a:r>
              <a:rPr lang="en-GB" dirty="0">
                <a:sym typeface="+mn-lt"/>
              </a:rPr>
              <a:t>AT (Self Assessment Tool) è </a:t>
            </a:r>
            <a:r>
              <a:rPr lang="en-GB" dirty="0" err="1">
                <a:sym typeface="+mn-lt"/>
              </a:rPr>
              <a:t>uno</a:t>
            </a:r>
            <a:r>
              <a:rPr lang="en-GB" dirty="0">
                <a:sym typeface="+mn-lt"/>
              </a:rPr>
              <a:t> </a:t>
            </a:r>
            <a:r>
              <a:rPr lang="en-GB" dirty="0" err="1">
                <a:sym typeface="+mn-lt"/>
              </a:rPr>
              <a:t>strumento</a:t>
            </a:r>
            <a:r>
              <a:rPr lang="en-GB" dirty="0">
                <a:sym typeface="+mn-lt"/>
              </a:rPr>
              <a:t> che </a:t>
            </a:r>
            <a:r>
              <a:rPr lang="en-GB" dirty="0" err="1">
                <a:sym typeface="+mn-lt"/>
              </a:rPr>
              <a:t>permette</a:t>
            </a:r>
            <a:r>
              <a:rPr lang="en-GB" dirty="0">
                <a:sym typeface="+mn-lt"/>
              </a:rPr>
              <a:t> di </a:t>
            </a:r>
            <a:r>
              <a:rPr lang="en-GB" dirty="0" err="1">
                <a:sym typeface="+mn-lt"/>
              </a:rPr>
              <a:t>analizzare</a:t>
            </a:r>
            <a:r>
              <a:rPr lang="en-GB" dirty="0">
                <a:sym typeface="+mn-lt"/>
              </a:rPr>
              <a:t> una </a:t>
            </a:r>
            <a:r>
              <a:rPr lang="en-GB" dirty="0" err="1">
                <a:sym typeface="+mn-lt"/>
              </a:rPr>
              <a:t>città</a:t>
            </a:r>
            <a:r>
              <a:rPr lang="en-GB" dirty="0">
                <a:sym typeface="+mn-lt"/>
              </a:rPr>
              <a:t> </a:t>
            </a:r>
            <a:r>
              <a:rPr lang="en-GB" dirty="0" err="1">
                <a:sym typeface="+mn-lt"/>
              </a:rPr>
              <a:t>ed</a:t>
            </a:r>
            <a:r>
              <a:rPr lang="en-GB" dirty="0">
                <a:sym typeface="+mn-lt"/>
              </a:rPr>
              <a:t> </a:t>
            </a:r>
            <a:r>
              <a:rPr lang="en-GB" dirty="0" err="1">
                <a:sym typeface="+mn-lt"/>
              </a:rPr>
              <a:t>il</a:t>
            </a:r>
            <a:r>
              <a:rPr lang="en-GB" dirty="0">
                <a:sym typeface="+mn-lt"/>
              </a:rPr>
              <a:t> </a:t>
            </a:r>
            <a:r>
              <a:rPr lang="en-GB" dirty="0" err="1">
                <a:sym typeface="+mn-lt"/>
              </a:rPr>
              <a:t>suo</a:t>
            </a:r>
            <a:r>
              <a:rPr lang="en-GB" dirty="0">
                <a:sym typeface="+mn-lt"/>
              </a:rPr>
              <a:t> </a:t>
            </a:r>
            <a:r>
              <a:rPr lang="en-GB" dirty="0" err="1">
                <a:sym typeface="+mn-lt"/>
              </a:rPr>
              <a:t>tessuto</a:t>
            </a:r>
            <a:r>
              <a:rPr lang="en-GB" dirty="0">
                <a:sym typeface="+mn-lt"/>
              </a:rPr>
              <a:t> </a:t>
            </a:r>
            <a:r>
              <a:rPr lang="en-GB" dirty="0" err="1">
                <a:sym typeface="+mn-lt"/>
              </a:rPr>
              <a:t>economico</a:t>
            </a:r>
            <a:r>
              <a:rPr lang="en-GB" dirty="0">
                <a:sym typeface="+mn-lt"/>
              </a:rPr>
              <a:t> da un </a:t>
            </a:r>
            <a:r>
              <a:rPr lang="en-GB" dirty="0" err="1">
                <a:sym typeface="+mn-lt"/>
              </a:rPr>
              <a:t>punto</a:t>
            </a:r>
            <a:r>
              <a:rPr lang="en-GB" dirty="0">
                <a:sym typeface="+mn-lt"/>
              </a:rPr>
              <a:t> di vista </a:t>
            </a:r>
            <a:r>
              <a:rPr lang="en-GB" dirty="0" err="1">
                <a:sym typeface="+mn-lt"/>
              </a:rPr>
              <a:t>della</a:t>
            </a:r>
            <a:r>
              <a:rPr lang="en-GB" dirty="0">
                <a:sym typeface="+mn-lt"/>
              </a:rPr>
              <a:t> </a:t>
            </a:r>
            <a:r>
              <a:rPr lang="en-GB" dirty="0" err="1">
                <a:sym typeface="+mn-lt"/>
              </a:rPr>
              <a:t>maturità</a:t>
            </a:r>
            <a:r>
              <a:rPr lang="en-GB" dirty="0">
                <a:sym typeface="+mn-lt"/>
              </a:rPr>
              <a:t> </a:t>
            </a:r>
            <a:r>
              <a:rPr lang="en-GB" dirty="0" err="1">
                <a:sym typeface="+mn-lt"/>
              </a:rPr>
              <a:t>dell’uso</a:t>
            </a:r>
            <a:r>
              <a:rPr lang="en-GB" dirty="0">
                <a:sym typeface="+mn-lt"/>
              </a:rPr>
              <a:t> delle </a:t>
            </a:r>
            <a:r>
              <a:rPr lang="en-GB" dirty="0" err="1">
                <a:sym typeface="+mn-lt"/>
              </a:rPr>
              <a:t>tecnologie</a:t>
            </a:r>
            <a:r>
              <a:rPr lang="en-GB" dirty="0">
                <a:sym typeface="+mn-lt"/>
              </a:rPr>
              <a:t> </a:t>
            </a:r>
            <a:r>
              <a:rPr lang="en-GB" dirty="0" err="1">
                <a:sym typeface="+mn-lt"/>
              </a:rPr>
              <a:t>digitali</a:t>
            </a:r>
            <a:r>
              <a:rPr lang="en-GB" dirty="0">
                <a:sym typeface="+mn-lt"/>
              </a:rPr>
              <a:t>. Le </a:t>
            </a:r>
            <a:r>
              <a:rPr lang="en-GB" dirty="0" err="1">
                <a:sym typeface="+mn-lt"/>
              </a:rPr>
              <a:t>dimensioni</a:t>
            </a:r>
            <a:r>
              <a:rPr lang="en-GB" dirty="0">
                <a:sym typeface="+mn-lt"/>
              </a:rPr>
              <a:t> </a:t>
            </a:r>
            <a:r>
              <a:rPr lang="en-GB" dirty="0" err="1">
                <a:sym typeface="+mn-lt"/>
              </a:rPr>
              <a:t>d’analisi</a:t>
            </a:r>
            <a:r>
              <a:rPr lang="en-GB" dirty="0">
                <a:sym typeface="+mn-lt"/>
              </a:rPr>
              <a:t> del SAT, illustrate </a:t>
            </a:r>
            <a:r>
              <a:rPr lang="en-GB" dirty="0" err="1">
                <a:sym typeface="+mn-lt"/>
              </a:rPr>
              <a:t>nella</a:t>
            </a:r>
            <a:r>
              <a:rPr lang="en-GB" dirty="0">
                <a:sym typeface="+mn-lt"/>
              </a:rPr>
              <a:t> </a:t>
            </a:r>
            <a:r>
              <a:rPr lang="en-GB" dirty="0" err="1">
                <a:sym typeface="+mn-lt"/>
              </a:rPr>
              <a:t>figura</a:t>
            </a:r>
            <a:r>
              <a:rPr lang="en-GB" dirty="0">
                <a:sym typeface="+mn-lt"/>
              </a:rPr>
              <a:t> </a:t>
            </a:r>
            <a:r>
              <a:rPr lang="en-GB" dirty="0" err="1">
                <a:sym typeface="+mn-lt"/>
              </a:rPr>
              <a:t>sottostante</a:t>
            </a:r>
            <a:r>
              <a:rPr lang="en-GB" dirty="0">
                <a:sym typeface="+mn-lt"/>
              </a:rPr>
              <a:t>, sono: </a:t>
            </a:r>
            <a:r>
              <a:rPr lang="en-GB" dirty="0" err="1">
                <a:sym typeface="+mn-lt"/>
              </a:rPr>
              <a:t>infrastrutture</a:t>
            </a:r>
            <a:r>
              <a:rPr lang="en-GB" dirty="0">
                <a:sym typeface="+mn-lt"/>
              </a:rPr>
              <a:t> </a:t>
            </a:r>
            <a:r>
              <a:rPr lang="en-GB" dirty="0" err="1">
                <a:sym typeface="+mn-lt"/>
              </a:rPr>
              <a:t>digitali</a:t>
            </a:r>
            <a:r>
              <a:rPr lang="en-GB" dirty="0">
                <a:sym typeface="+mn-lt"/>
              </a:rPr>
              <a:t>, </a:t>
            </a:r>
            <a:r>
              <a:rPr lang="en-GB" dirty="0" err="1">
                <a:sym typeface="+mn-lt"/>
              </a:rPr>
              <a:t>modelli</a:t>
            </a:r>
            <a:r>
              <a:rPr lang="en-GB" dirty="0">
                <a:sym typeface="+mn-lt"/>
              </a:rPr>
              <a:t> </a:t>
            </a:r>
            <a:r>
              <a:rPr lang="en-GB" dirty="0" err="1">
                <a:sym typeface="+mn-lt"/>
              </a:rPr>
              <a:t>d’uso</a:t>
            </a:r>
            <a:r>
              <a:rPr lang="en-GB" dirty="0">
                <a:sym typeface="+mn-lt"/>
              </a:rPr>
              <a:t> </a:t>
            </a:r>
            <a:r>
              <a:rPr lang="en-GB" dirty="0" err="1">
                <a:sym typeface="+mn-lt"/>
              </a:rPr>
              <a:t>dei</a:t>
            </a:r>
            <a:r>
              <a:rPr lang="en-GB" dirty="0">
                <a:sym typeface="+mn-lt"/>
              </a:rPr>
              <a:t> </a:t>
            </a:r>
            <a:r>
              <a:rPr lang="en-GB" dirty="0" err="1">
                <a:sym typeface="+mn-lt"/>
              </a:rPr>
              <a:t>dati</a:t>
            </a:r>
            <a:r>
              <a:rPr lang="en-GB" dirty="0">
                <a:sym typeface="+mn-lt"/>
              </a:rPr>
              <a:t>, </a:t>
            </a:r>
            <a:r>
              <a:rPr lang="en-GB" dirty="0" err="1">
                <a:sym typeface="+mn-lt"/>
              </a:rPr>
              <a:t>risorse</a:t>
            </a:r>
            <a:r>
              <a:rPr lang="en-GB" dirty="0">
                <a:sym typeface="+mn-lt"/>
              </a:rPr>
              <a:t> </a:t>
            </a:r>
            <a:r>
              <a:rPr lang="en-GB" dirty="0" err="1">
                <a:sym typeface="+mn-lt"/>
              </a:rPr>
              <a:t>umane</a:t>
            </a:r>
            <a:r>
              <a:rPr lang="en-GB" dirty="0">
                <a:sym typeface="+mn-lt"/>
              </a:rPr>
              <a:t> e </a:t>
            </a:r>
            <a:r>
              <a:rPr lang="en-GB" dirty="0" err="1">
                <a:sym typeface="+mn-lt"/>
              </a:rPr>
              <a:t>qualita</a:t>
            </a:r>
            <a:r>
              <a:rPr lang="en-GB" dirty="0">
                <a:sym typeface="+mn-lt"/>
              </a:rPr>
              <a:t>’ formative, </a:t>
            </a:r>
            <a:r>
              <a:rPr lang="en-GB" dirty="0" err="1">
                <a:sym typeface="+mn-lt"/>
              </a:rPr>
              <a:t>competenze</a:t>
            </a:r>
            <a:r>
              <a:rPr lang="en-GB" dirty="0">
                <a:sym typeface="+mn-lt"/>
              </a:rPr>
              <a:t> </a:t>
            </a:r>
            <a:r>
              <a:rPr lang="en-GB" dirty="0" err="1">
                <a:sym typeface="+mn-lt"/>
              </a:rPr>
              <a:t>digitali</a:t>
            </a:r>
            <a:r>
              <a:rPr lang="en-GB" dirty="0">
                <a:sym typeface="+mn-lt"/>
              </a:rPr>
              <a:t> delle </a:t>
            </a:r>
            <a:r>
              <a:rPr lang="en-GB" dirty="0" err="1">
                <a:sym typeface="+mn-lt"/>
              </a:rPr>
              <a:t>aziende</a:t>
            </a:r>
            <a:r>
              <a:rPr lang="en-GB" dirty="0">
                <a:sym typeface="+mn-lt"/>
              </a:rPr>
              <a:t>, </a:t>
            </a:r>
            <a:r>
              <a:rPr lang="en-GB" dirty="0" err="1">
                <a:sym typeface="+mn-lt"/>
              </a:rPr>
              <a:t>attivita</a:t>
            </a:r>
            <a:r>
              <a:rPr lang="en-GB" dirty="0">
                <a:sym typeface="+mn-lt"/>
              </a:rPr>
              <a:t>’ di </a:t>
            </a:r>
            <a:r>
              <a:rPr lang="en-GB" dirty="0" err="1">
                <a:sym typeface="+mn-lt"/>
              </a:rPr>
              <a:t>cooperazione</a:t>
            </a:r>
            <a:r>
              <a:rPr lang="en-GB" dirty="0">
                <a:sym typeface="+mn-lt"/>
              </a:rPr>
              <a:t> tra </a:t>
            </a:r>
            <a:r>
              <a:rPr lang="en-GB" dirty="0" err="1">
                <a:sym typeface="+mn-lt"/>
              </a:rPr>
              <a:t>attori</a:t>
            </a:r>
            <a:r>
              <a:rPr lang="en-GB" dirty="0">
                <a:sym typeface="+mn-lt"/>
              </a:rPr>
              <a:t>, </a:t>
            </a:r>
            <a:r>
              <a:rPr lang="en-GB" dirty="0" err="1">
                <a:sym typeface="+mn-lt"/>
              </a:rPr>
              <a:t>modalita</a:t>
            </a:r>
            <a:r>
              <a:rPr lang="en-GB" dirty="0">
                <a:sym typeface="+mn-lt"/>
              </a:rPr>
              <a:t>’ </a:t>
            </a:r>
            <a:r>
              <a:rPr lang="en-GB" dirty="0" err="1">
                <a:sym typeface="+mn-lt"/>
              </a:rPr>
              <a:t>d’investimento</a:t>
            </a:r>
            <a:r>
              <a:rPr lang="en-GB" dirty="0">
                <a:sym typeface="+mn-lt"/>
              </a:rPr>
              <a:t>, </a:t>
            </a:r>
            <a:r>
              <a:rPr lang="en-GB" dirty="0" err="1">
                <a:sym typeface="+mn-lt"/>
              </a:rPr>
              <a:t>servizi</a:t>
            </a:r>
            <a:r>
              <a:rPr lang="en-GB" dirty="0">
                <a:sym typeface="+mn-lt"/>
              </a:rPr>
              <a:t> </a:t>
            </a:r>
            <a:r>
              <a:rPr lang="en-GB" dirty="0" err="1">
                <a:sym typeface="+mn-lt"/>
              </a:rPr>
              <a:t>specifici</a:t>
            </a:r>
            <a:r>
              <a:rPr lang="en-GB" dirty="0">
                <a:sym typeface="+mn-lt"/>
              </a:rPr>
              <a:t> di </a:t>
            </a:r>
            <a:r>
              <a:rPr lang="en-GB" dirty="0" err="1">
                <a:sym typeface="+mn-lt"/>
              </a:rPr>
              <a:t>supporto</a:t>
            </a:r>
            <a:r>
              <a:rPr lang="en-GB" dirty="0">
                <a:sym typeface="+mn-lt"/>
              </a:rPr>
              <a:t> </a:t>
            </a:r>
            <a:r>
              <a:rPr lang="en-GB" dirty="0" err="1">
                <a:sym typeface="+mn-lt"/>
              </a:rPr>
              <a:t>alle</a:t>
            </a:r>
            <a:r>
              <a:rPr lang="en-GB" dirty="0">
                <a:sym typeface="+mn-lt"/>
              </a:rPr>
              <a:t> imprese e </a:t>
            </a:r>
            <a:r>
              <a:rPr lang="en-GB" dirty="0" err="1">
                <a:sym typeface="+mn-lt"/>
              </a:rPr>
              <a:t>ruolo</a:t>
            </a:r>
            <a:r>
              <a:rPr lang="en-GB" dirty="0">
                <a:sym typeface="+mn-lt"/>
              </a:rPr>
              <a:t> </a:t>
            </a:r>
            <a:r>
              <a:rPr lang="en-GB" dirty="0" err="1">
                <a:sym typeface="+mn-lt"/>
              </a:rPr>
              <a:t>collaborativo</a:t>
            </a:r>
            <a:r>
              <a:rPr lang="en-GB" dirty="0">
                <a:sym typeface="+mn-lt"/>
              </a:rPr>
              <a:t> delle </a:t>
            </a:r>
            <a:r>
              <a:rPr lang="en-GB" dirty="0" err="1">
                <a:sym typeface="+mn-lt"/>
              </a:rPr>
              <a:t>amministrazioni</a:t>
            </a:r>
            <a:r>
              <a:rPr lang="en-GB" dirty="0">
                <a:sym typeface="+mn-lt"/>
              </a:rPr>
              <a:t> </a:t>
            </a:r>
            <a:r>
              <a:rPr lang="en-GB" dirty="0" err="1">
                <a:sym typeface="+mn-lt"/>
              </a:rPr>
              <a:t>pubbliche</a:t>
            </a:r>
            <a:r>
              <a:rPr lang="en-GB" dirty="0">
                <a:sym typeface="+mn-lt"/>
              </a:rPr>
              <a:t>, </a:t>
            </a:r>
            <a:r>
              <a:rPr lang="en-GB" dirty="0" err="1">
                <a:sym typeface="+mn-lt"/>
              </a:rPr>
              <a:t>accademiche</a:t>
            </a:r>
            <a:r>
              <a:rPr lang="en-GB" dirty="0">
                <a:sym typeface="+mn-lt"/>
              </a:rPr>
              <a:t> e di </a:t>
            </a:r>
            <a:r>
              <a:rPr lang="en-GB" dirty="0" err="1">
                <a:sym typeface="+mn-lt"/>
              </a:rPr>
              <a:t>categorie</a:t>
            </a:r>
            <a:r>
              <a:rPr lang="en-GB" dirty="0">
                <a:sym typeface="+mn-lt"/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A91DA00D-8037-4A17-8864-86AB2BA607AB}"/>
              </a:ext>
            </a:extLst>
          </p:cNvPr>
          <p:cNvGrpSpPr/>
          <p:nvPr/>
        </p:nvGrpSpPr>
        <p:grpSpPr>
          <a:xfrm>
            <a:off x="4064068" y="3011176"/>
            <a:ext cx="6470067" cy="3389624"/>
            <a:chOff x="1580361" y="1213267"/>
            <a:chExt cx="5961970" cy="3243461"/>
          </a:xfrm>
        </p:grpSpPr>
        <p:sp>
          <p:nvSpPr>
            <p:cNvPr id="76" name="Oval 75">
              <a:extLst>
                <a:ext uri="{FF2B5EF4-FFF2-40B4-BE49-F238E27FC236}">
                  <a16:creationId xmlns="" xmlns:a16="http://schemas.microsoft.com/office/drawing/2014/main" id="{A564B1CC-ECD7-4B66-9DE2-3EE8F9BB7B72}"/>
                </a:ext>
              </a:extLst>
            </p:cNvPr>
            <p:cNvSpPr/>
            <p:nvPr/>
          </p:nvSpPr>
          <p:spPr bwMode="auto">
            <a:xfrm>
              <a:off x="3953201" y="2507625"/>
              <a:ext cx="1080120" cy="102611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825" b="1" kern="12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77" name="RBContent14">
              <a:extLst>
                <a:ext uri="{FF2B5EF4-FFF2-40B4-BE49-F238E27FC236}">
                  <a16:creationId xmlns="" xmlns:a16="http://schemas.microsoft.com/office/drawing/2014/main" id="{22286D70-4283-4CF4-995D-CEEE84549499}"/>
                </a:ext>
              </a:extLst>
            </p:cNvPr>
            <p:cNvSpPr txBox="1"/>
            <p:nvPr/>
          </p:nvSpPr>
          <p:spPr>
            <a:xfrm>
              <a:off x="4771118" y="1213267"/>
              <a:ext cx="2432184" cy="31162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eaLnBrk="0" fontAlgn="base">
                <a:lnSpc>
                  <a:spcPct val="90000"/>
                </a:lnSpc>
                <a:spcAft>
                  <a:spcPct val="0"/>
                </a:spcAft>
                <a:buSzPct val="100000"/>
              </a:pPr>
              <a:r>
                <a:rPr lang="en-GB" sz="1125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charset="0"/>
                  <a:ea typeface="Helvetica" charset="0"/>
                  <a:cs typeface="Helvetica" charset="0"/>
                  <a:sym typeface="+mn-lt"/>
                </a:rPr>
                <a:t>Prerequisites</a:t>
              </a:r>
              <a:r>
                <a:rPr lang="en-GB" sz="1125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charset="0"/>
                  <a:ea typeface="Helvetica" charset="0"/>
                  <a:cs typeface="Helvetica" charset="0"/>
                  <a:sym typeface="+mn-lt"/>
                </a:rPr>
                <a:t> to create favourable framework conditions </a:t>
              </a:r>
            </a:p>
          </p:txBody>
        </p:sp>
        <p:sp>
          <p:nvSpPr>
            <p:cNvPr id="78" name="RBContent14">
              <a:extLst>
                <a:ext uri="{FF2B5EF4-FFF2-40B4-BE49-F238E27FC236}">
                  <a16:creationId xmlns="" xmlns:a16="http://schemas.microsoft.com/office/drawing/2014/main" id="{9A203FE7-FBAC-4ED5-A57A-65FC4A343CC1}"/>
                </a:ext>
              </a:extLst>
            </p:cNvPr>
            <p:cNvSpPr txBox="1"/>
            <p:nvPr/>
          </p:nvSpPr>
          <p:spPr>
            <a:xfrm>
              <a:off x="2364039" y="1213267"/>
              <a:ext cx="1974074" cy="31162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r" eaLnBrk="0" fontAlgn="base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SzPct val="100000"/>
              </a:pPr>
              <a:r>
                <a:rPr lang="en-GB" sz="1125" b="1" kern="1200" dirty="0">
                  <a:solidFill>
                    <a:schemeClr val="accent5">
                      <a:lumMod val="50000"/>
                    </a:schemeClr>
                  </a:solidFill>
                  <a:latin typeface="Helvetica" charset="0"/>
                  <a:ea typeface="Helvetica" charset="0"/>
                  <a:cs typeface="Helvetica" charset="0"/>
                  <a:sym typeface="+mn-lt"/>
                </a:rPr>
                <a:t>Accelerators</a:t>
              </a:r>
              <a:r>
                <a:rPr lang="en-GB" sz="1125" kern="1200" dirty="0">
                  <a:solidFill>
                    <a:schemeClr val="accent5">
                      <a:lumMod val="50000"/>
                    </a:schemeClr>
                  </a:solidFill>
                  <a:latin typeface="Helvetica" charset="0"/>
                  <a:ea typeface="Helvetica" charset="0"/>
                  <a:cs typeface="Helvetica" charset="0"/>
                  <a:sym typeface="+mn-lt"/>
                </a:rPr>
                <a:t> to enhance digitalisation of industry</a:t>
              </a:r>
            </a:p>
          </p:txBody>
        </p:sp>
        <p:grpSp>
          <p:nvGrpSpPr>
            <p:cNvPr id="79" name="Group 10">
              <a:extLst>
                <a:ext uri="{FF2B5EF4-FFF2-40B4-BE49-F238E27FC236}">
                  <a16:creationId xmlns="" xmlns:a16="http://schemas.microsoft.com/office/drawing/2014/main" id="{1235E7F3-D492-4021-A727-5FDD58C7B3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7979" y="1665910"/>
              <a:ext cx="2513273" cy="2513273"/>
              <a:chOff x="1678" y="417"/>
              <a:chExt cx="2404" cy="2406"/>
            </a:xfrm>
          </p:grpSpPr>
          <p:sp>
            <p:nvSpPr>
              <p:cNvPr id="80" name="Freeform 11">
                <a:extLst>
                  <a:ext uri="{FF2B5EF4-FFF2-40B4-BE49-F238E27FC236}">
                    <a16:creationId xmlns="" xmlns:a16="http://schemas.microsoft.com/office/drawing/2014/main" id="{FAA83E97-D664-4579-8626-1B5ADBA16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9" y="769"/>
                <a:ext cx="933" cy="852"/>
              </a:xfrm>
              <a:custGeom>
                <a:avLst/>
                <a:gdLst>
                  <a:gd name="T0" fmla="*/ 246 w 395"/>
                  <a:gd name="T1" fmla="*/ 0 h 361"/>
                  <a:gd name="T2" fmla="*/ 395 w 395"/>
                  <a:gd name="T3" fmla="*/ 361 h 361"/>
                  <a:gd name="T4" fmla="*/ 395 w 395"/>
                  <a:gd name="T5" fmla="*/ 361 h 361"/>
                  <a:gd name="T6" fmla="*/ 47 w 395"/>
                  <a:gd name="T7" fmla="*/ 361 h 361"/>
                  <a:gd name="T8" fmla="*/ 47 w 395"/>
                  <a:gd name="T9" fmla="*/ 361 h 361"/>
                  <a:gd name="T10" fmla="*/ 0 w 395"/>
                  <a:gd name="T11" fmla="*/ 247 h 361"/>
                  <a:gd name="T12" fmla="*/ 246 w 395"/>
                  <a:gd name="T13" fmla="*/ 1 h 361"/>
                  <a:gd name="T14" fmla="*/ 246 w 395"/>
                  <a:gd name="T15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5" h="361">
                    <a:moveTo>
                      <a:pt x="246" y="0"/>
                    </a:moveTo>
                    <a:cubicBezTo>
                      <a:pt x="338" y="93"/>
                      <a:pt x="395" y="220"/>
                      <a:pt x="395" y="361"/>
                    </a:cubicBezTo>
                    <a:cubicBezTo>
                      <a:pt x="395" y="361"/>
                      <a:pt x="395" y="361"/>
                      <a:pt x="395" y="361"/>
                    </a:cubicBezTo>
                    <a:cubicBezTo>
                      <a:pt x="47" y="361"/>
                      <a:pt x="47" y="361"/>
                      <a:pt x="47" y="361"/>
                    </a:cubicBezTo>
                    <a:cubicBezTo>
                      <a:pt x="47" y="361"/>
                      <a:pt x="47" y="361"/>
                      <a:pt x="47" y="361"/>
                    </a:cubicBezTo>
                    <a:cubicBezTo>
                      <a:pt x="47" y="316"/>
                      <a:pt x="29" y="276"/>
                      <a:pt x="0" y="247"/>
                    </a:cubicBezTo>
                    <a:cubicBezTo>
                      <a:pt x="246" y="1"/>
                      <a:pt x="246" y="1"/>
                      <a:pt x="246" y="1"/>
                    </a:cubicBez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tx2"/>
              </a:solidFill>
              <a:ln w="53975">
                <a:solidFill>
                  <a:schemeClr val="lt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800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81" name="Freeform 12">
                <a:extLst>
                  <a:ext uri="{FF2B5EF4-FFF2-40B4-BE49-F238E27FC236}">
                    <a16:creationId xmlns="" xmlns:a16="http://schemas.microsoft.com/office/drawing/2014/main" id="{B2960A58-60D0-4E6D-9D6E-D0260A1D3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9" y="1621"/>
                <a:ext cx="933" cy="851"/>
              </a:xfrm>
              <a:custGeom>
                <a:avLst/>
                <a:gdLst>
                  <a:gd name="T0" fmla="*/ 246 w 395"/>
                  <a:gd name="T1" fmla="*/ 360 h 360"/>
                  <a:gd name="T2" fmla="*/ 0 w 395"/>
                  <a:gd name="T3" fmla="*/ 114 h 360"/>
                  <a:gd name="T4" fmla="*/ 47 w 395"/>
                  <a:gd name="T5" fmla="*/ 0 h 360"/>
                  <a:gd name="T6" fmla="*/ 395 w 395"/>
                  <a:gd name="T7" fmla="*/ 0 h 360"/>
                  <a:gd name="T8" fmla="*/ 246 w 395"/>
                  <a:gd name="T9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360">
                    <a:moveTo>
                      <a:pt x="246" y="360"/>
                    </a:moveTo>
                    <a:cubicBezTo>
                      <a:pt x="0" y="114"/>
                      <a:pt x="0" y="114"/>
                      <a:pt x="0" y="114"/>
                    </a:cubicBezTo>
                    <a:cubicBezTo>
                      <a:pt x="29" y="85"/>
                      <a:pt x="47" y="44"/>
                      <a:pt x="47" y="0"/>
                    </a:cubicBezTo>
                    <a:cubicBezTo>
                      <a:pt x="395" y="0"/>
                      <a:pt x="395" y="0"/>
                      <a:pt x="395" y="0"/>
                    </a:cubicBezTo>
                    <a:cubicBezTo>
                      <a:pt x="395" y="141"/>
                      <a:pt x="338" y="268"/>
                      <a:pt x="246" y="360"/>
                    </a:cubicBezTo>
                    <a:close/>
                  </a:path>
                </a:pathLst>
              </a:custGeom>
              <a:solidFill>
                <a:schemeClr val="tx2"/>
              </a:solidFill>
              <a:ln w="53975">
                <a:solidFill>
                  <a:schemeClr val="lt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800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82" name="Freeform 13">
                <a:extLst>
                  <a:ext uri="{FF2B5EF4-FFF2-40B4-BE49-F238E27FC236}">
                    <a16:creationId xmlns="" xmlns:a16="http://schemas.microsoft.com/office/drawing/2014/main" id="{DCACD907-7BB6-4F41-A2B0-351216989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417"/>
                <a:ext cx="850" cy="935"/>
              </a:xfrm>
              <a:custGeom>
                <a:avLst/>
                <a:gdLst>
                  <a:gd name="T0" fmla="*/ 360 w 360"/>
                  <a:gd name="T1" fmla="*/ 149 h 396"/>
                  <a:gd name="T2" fmla="*/ 360 w 360"/>
                  <a:gd name="T3" fmla="*/ 150 h 396"/>
                  <a:gd name="T4" fmla="*/ 114 w 360"/>
                  <a:gd name="T5" fmla="*/ 396 h 396"/>
                  <a:gd name="T6" fmla="*/ 0 w 360"/>
                  <a:gd name="T7" fmla="*/ 349 h 396"/>
                  <a:gd name="T8" fmla="*/ 0 w 360"/>
                  <a:gd name="T9" fmla="*/ 0 h 396"/>
                  <a:gd name="T10" fmla="*/ 360 w 360"/>
                  <a:gd name="T11" fmla="*/ 149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0" h="396">
                    <a:moveTo>
                      <a:pt x="360" y="149"/>
                    </a:moveTo>
                    <a:cubicBezTo>
                      <a:pt x="360" y="150"/>
                      <a:pt x="360" y="150"/>
                      <a:pt x="360" y="150"/>
                    </a:cubicBezTo>
                    <a:cubicBezTo>
                      <a:pt x="114" y="396"/>
                      <a:pt x="114" y="396"/>
                      <a:pt x="114" y="396"/>
                    </a:cubicBezTo>
                    <a:cubicBezTo>
                      <a:pt x="85" y="367"/>
                      <a:pt x="44" y="349"/>
                      <a:pt x="0" y="3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0"/>
                      <a:pt x="268" y="57"/>
                      <a:pt x="360" y="149"/>
                    </a:cubicBezTo>
                    <a:close/>
                  </a:path>
                </a:pathLst>
              </a:custGeom>
              <a:solidFill>
                <a:schemeClr val="tx2"/>
              </a:solidFill>
              <a:ln w="53975">
                <a:solidFill>
                  <a:schemeClr val="lt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800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83" name="Freeform 14">
                <a:extLst>
                  <a:ext uri="{FF2B5EF4-FFF2-40B4-BE49-F238E27FC236}">
                    <a16:creationId xmlns="" xmlns:a16="http://schemas.microsoft.com/office/drawing/2014/main" id="{56375F88-950D-4F96-AC73-68515C954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1891"/>
                <a:ext cx="850" cy="932"/>
              </a:xfrm>
              <a:custGeom>
                <a:avLst/>
                <a:gdLst>
                  <a:gd name="T0" fmla="*/ 0 w 360"/>
                  <a:gd name="T1" fmla="*/ 395 h 395"/>
                  <a:gd name="T2" fmla="*/ 0 w 360"/>
                  <a:gd name="T3" fmla="*/ 47 h 395"/>
                  <a:gd name="T4" fmla="*/ 114 w 360"/>
                  <a:gd name="T5" fmla="*/ 0 h 395"/>
                  <a:gd name="T6" fmla="*/ 360 w 360"/>
                  <a:gd name="T7" fmla="*/ 246 h 395"/>
                  <a:gd name="T8" fmla="*/ 360 w 360"/>
                  <a:gd name="T9" fmla="*/ 246 h 395"/>
                  <a:gd name="T10" fmla="*/ 0 w 360"/>
                  <a:gd name="T11" fmla="*/ 395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0" h="395">
                    <a:moveTo>
                      <a:pt x="0" y="395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44" y="47"/>
                      <a:pt x="85" y="29"/>
                      <a:pt x="114" y="0"/>
                    </a:cubicBezTo>
                    <a:cubicBezTo>
                      <a:pt x="360" y="246"/>
                      <a:pt x="360" y="246"/>
                      <a:pt x="360" y="246"/>
                    </a:cubicBezTo>
                    <a:cubicBezTo>
                      <a:pt x="360" y="246"/>
                      <a:pt x="360" y="246"/>
                      <a:pt x="360" y="246"/>
                    </a:cubicBezTo>
                    <a:cubicBezTo>
                      <a:pt x="268" y="338"/>
                      <a:pt x="141" y="395"/>
                      <a:pt x="0" y="395"/>
                    </a:cubicBezTo>
                    <a:close/>
                  </a:path>
                </a:pathLst>
              </a:custGeom>
              <a:solidFill>
                <a:schemeClr val="tx2"/>
              </a:solidFill>
              <a:ln w="53975">
                <a:solidFill>
                  <a:schemeClr val="lt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800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84" name="Freeform 15">
                <a:extLst>
                  <a:ext uri="{FF2B5EF4-FFF2-40B4-BE49-F238E27FC236}">
                    <a16:creationId xmlns="" xmlns:a16="http://schemas.microsoft.com/office/drawing/2014/main" id="{AB5363D6-79EB-49FE-9704-13E4C3E46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9" y="1891"/>
                <a:ext cx="851" cy="932"/>
              </a:xfrm>
              <a:custGeom>
                <a:avLst/>
                <a:gdLst>
                  <a:gd name="T0" fmla="*/ 360 w 360"/>
                  <a:gd name="T1" fmla="*/ 395 h 395"/>
                  <a:gd name="T2" fmla="*/ 360 w 360"/>
                  <a:gd name="T3" fmla="*/ 395 h 395"/>
                  <a:gd name="T4" fmla="*/ 0 w 360"/>
                  <a:gd name="T5" fmla="*/ 246 h 395"/>
                  <a:gd name="T6" fmla="*/ 246 w 360"/>
                  <a:gd name="T7" fmla="*/ 0 h 395"/>
                  <a:gd name="T8" fmla="*/ 360 w 360"/>
                  <a:gd name="T9" fmla="*/ 47 h 395"/>
                  <a:gd name="T10" fmla="*/ 360 w 360"/>
                  <a:gd name="T11" fmla="*/ 47 h 395"/>
                  <a:gd name="T12" fmla="*/ 360 w 360"/>
                  <a:gd name="T13" fmla="*/ 395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0" h="395">
                    <a:moveTo>
                      <a:pt x="360" y="395"/>
                    </a:moveTo>
                    <a:cubicBezTo>
                      <a:pt x="360" y="395"/>
                      <a:pt x="360" y="395"/>
                      <a:pt x="360" y="395"/>
                    </a:cubicBezTo>
                    <a:cubicBezTo>
                      <a:pt x="219" y="395"/>
                      <a:pt x="92" y="338"/>
                      <a:pt x="0" y="246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75" y="29"/>
                      <a:pt x="315" y="47"/>
                      <a:pt x="360" y="47"/>
                    </a:cubicBezTo>
                    <a:cubicBezTo>
                      <a:pt x="360" y="47"/>
                      <a:pt x="360" y="47"/>
                      <a:pt x="360" y="47"/>
                    </a:cubicBezTo>
                    <a:lnTo>
                      <a:pt x="360" y="395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53975">
                <a:solidFill>
                  <a:schemeClr val="lt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800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85" name="Freeform 16">
                <a:extLst>
                  <a:ext uri="{FF2B5EF4-FFF2-40B4-BE49-F238E27FC236}">
                    <a16:creationId xmlns="" xmlns:a16="http://schemas.microsoft.com/office/drawing/2014/main" id="{98C7C5A8-DE94-4476-B656-8D01986B8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9" y="417"/>
                <a:ext cx="851" cy="935"/>
              </a:xfrm>
              <a:custGeom>
                <a:avLst/>
                <a:gdLst>
                  <a:gd name="T0" fmla="*/ 360 w 360"/>
                  <a:gd name="T1" fmla="*/ 0 h 396"/>
                  <a:gd name="T2" fmla="*/ 360 w 360"/>
                  <a:gd name="T3" fmla="*/ 349 h 396"/>
                  <a:gd name="T4" fmla="*/ 360 w 360"/>
                  <a:gd name="T5" fmla="*/ 349 h 396"/>
                  <a:gd name="T6" fmla="*/ 246 w 360"/>
                  <a:gd name="T7" fmla="*/ 396 h 396"/>
                  <a:gd name="T8" fmla="*/ 0 w 360"/>
                  <a:gd name="T9" fmla="*/ 150 h 396"/>
                  <a:gd name="T10" fmla="*/ 360 w 360"/>
                  <a:gd name="T11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0" h="396">
                    <a:moveTo>
                      <a:pt x="360" y="0"/>
                    </a:moveTo>
                    <a:cubicBezTo>
                      <a:pt x="360" y="349"/>
                      <a:pt x="360" y="349"/>
                      <a:pt x="360" y="349"/>
                    </a:cubicBezTo>
                    <a:cubicBezTo>
                      <a:pt x="360" y="349"/>
                      <a:pt x="360" y="349"/>
                      <a:pt x="360" y="349"/>
                    </a:cubicBezTo>
                    <a:cubicBezTo>
                      <a:pt x="315" y="349"/>
                      <a:pt x="275" y="367"/>
                      <a:pt x="246" y="396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92" y="57"/>
                      <a:pt x="219" y="0"/>
                      <a:pt x="360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53975">
                <a:solidFill>
                  <a:schemeClr val="lt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800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86" name="Freeform 17">
                <a:extLst>
                  <a:ext uri="{FF2B5EF4-FFF2-40B4-BE49-F238E27FC236}">
                    <a16:creationId xmlns="" xmlns:a16="http://schemas.microsoft.com/office/drawing/2014/main" id="{8778EC35-D3AF-41A7-B0D1-585770684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8" y="1621"/>
                <a:ext cx="932" cy="851"/>
              </a:xfrm>
              <a:custGeom>
                <a:avLst/>
                <a:gdLst>
                  <a:gd name="T0" fmla="*/ 395 w 395"/>
                  <a:gd name="T1" fmla="*/ 114 h 360"/>
                  <a:gd name="T2" fmla="*/ 149 w 395"/>
                  <a:gd name="T3" fmla="*/ 360 h 360"/>
                  <a:gd name="T4" fmla="*/ 0 w 395"/>
                  <a:gd name="T5" fmla="*/ 0 h 360"/>
                  <a:gd name="T6" fmla="*/ 348 w 395"/>
                  <a:gd name="T7" fmla="*/ 0 h 360"/>
                  <a:gd name="T8" fmla="*/ 395 w 395"/>
                  <a:gd name="T9" fmla="*/ 114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360">
                    <a:moveTo>
                      <a:pt x="395" y="114"/>
                    </a:moveTo>
                    <a:cubicBezTo>
                      <a:pt x="149" y="360"/>
                      <a:pt x="149" y="360"/>
                      <a:pt x="149" y="360"/>
                    </a:cubicBezTo>
                    <a:cubicBezTo>
                      <a:pt x="57" y="268"/>
                      <a:pt x="0" y="140"/>
                      <a:pt x="0" y="0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8" y="44"/>
                      <a:pt x="366" y="85"/>
                      <a:pt x="395" y="11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53975">
                <a:solidFill>
                  <a:schemeClr val="lt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800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87" name="Freeform 18">
                <a:extLst>
                  <a:ext uri="{FF2B5EF4-FFF2-40B4-BE49-F238E27FC236}">
                    <a16:creationId xmlns="" xmlns:a16="http://schemas.microsoft.com/office/drawing/2014/main" id="{8F641005-2FC2-4B6C-A774-ED33C428C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8" y="771"/>
                <a:ext cx="932" cy="850"/>
              </a:xfrm>
              <a:custGeom>
                <a:avLst/>
                <a:gdLst>
                  <a:gd name="T0" fmla="*/ 0 w 395"/>
                  <a:gd name="T1" fmla="*/ 360 h 360"/>
                  <a:gd name="T2" fmla="*/ 149 w 395"/>
                  <a:gd name="T3" fmla="*/ 0 h 360"/>
                  <a:gd name="T4" fmla="*/ 395 w 395"/>
                  <a:gd name="T5" fmla="*/ 246 h 360"/>
                  <a:gd name="T6" fmla="*/ 348 w 395"/>
                  <a:gd name="T7" fmla="*/ 360 h 360"/>
                  <a:gd name="T8" fmla="*/ 348 w 395"/>
                  <a:gd name="T9" fmla="*/ 360 h 360"/>
                  <a:gd name="T10" fmla="*/ 0 w 395"/>
                  <a:gd name="T11" fmla="*/ 360 h 360"/>
                  <a:gd name="T12" fmla="*/ 0 w 395"/>
                  <a:gd name="T13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5" h="360">
                    <a:moveTo>
                      <a:pt x="0" y="360"/>
                    </a:moveTo>
                    <a:cubicBezTo>
                      <a:pt x="0" y="219"/>
                      <a:pt x="57" y="92"/>
                      <a:pt x="149" y="0"/>
                    </a:cubicBezTo>
                    <a:cubicBezTo>
                      <a:pt x="395" y="246"/>
                      <a:pt x="395" y="246"/>
                      <a:pt x="395" y="246"/>
                    </a:cubicBezTo>
                    <a:cubicBezTo>
                      <a:pt x="366" y="275"/>
                      <a:pt x="348" y="315"/>
                      <a:pt x="348" y="360"/>
                    </a:cubicBezTo>
                    <a:cubicBezTo>
                      <a:pt x="348" y="360"/>
                      <a:pt x="348" y="360"/>
                      <a:pt x="348" y="360"/>
                    </a:cubicBezTo>
                    <a:cubicBezTo>
                      <a:pt x="0" y="360"/>
                      <a:pt x="0" y="360"/>
                      <a:pt x="0" y="360"/>
                    </a:cubicBezTo>
                    <a:cubicBezTo>
                      <a:pt x="0" y="360"/>
                      <a:pt x="0" y="360"/>
                      <a:pt x="0" y="36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53975">
                <a:solidFill>
                  <a:schemeClr val="lt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800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p:grpSp>
        <p:sp>
          <p:nvSpPr>
            <p:cNvPr id="101" name="636129904275467639Table First Content Row Header 5">
              <a:extLst>
                <a:ext uri="{FF2B5EF4-FFF2-40B4-BE49-F238E27FC236}">
                  <a16:creationId xmlns="" xmlns:a16="http://schemas.microsoft.com/office/drawing/2014/main" id="{D545E7BB-63C0-439B-A390-5312ECA011C2}"/>
                </a:ext>
              </a:extLst>
            </p:cNvPr>
            <p:cNvSpPr txBox="1"/>
            <p:nvPr/>
          </p:nvSpPr>
          <p:spPr>
            <a:xfrm>
              <a:off x="4653986" y="1896915"/>
              <a:ext cx="509755" cy="9348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lIns="0" tIns="0" rIns="0" bIns="0" rtlCol="0" anchor="t">
              <a:spAutoFit/>
            </a:bodyPr>
            <a:lstStyle/>
            <a:p>
              <a:pPr eaLnBrk="0" fontAlgn="base">
                <a:lnSpc>
                  <a:spcPct val="90000"/>
                </a:lnSpc>
                <a:spcBef>
                  <a:spcPts val="256"/>
                </a:spcBef>
                <a:spcAft>
                  <a:spcPct val="0"/>
                </a:spcAft>
                <a:buSzPct val="100000"/>
              </a:pPr>
              <a:r>
                <a:rPr lang="en-GB" sz="675" kern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rPr>
                <a:t>Infrastructure</a:t>
              </a:r>
            </a:p>
          </p:txBody>
        </p:sp>
        <p:grpSp>
          <p:nvGrpSpPr>
            <p:cNvPr id="102" name="Group 9">
              <a:extLst>
                <a:ext uri="{FF2B5EF4-FFF2-40B4-BE49-F238E27FC236}">
                  <a16:creationId xmlns="" xmlns:a16="http://schemas.microsoft.com/office/drawing/2014/main" id="{D096D912-38A2-49D0-998A-DD73F321D62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602575" y="2026935"/>
              <a:ext cx="379983" cy="364283"/>
              <a:chOff x="3143" y="1324"/>
              <a:chExt cx="2657" cy="2630"/>
            </a:xfrm>
          </p:grpSpPr>
          <p:sp>
            <p:nvSpPr>
              <p:cNvPr id="105" name="Freeform 11">
                <a:extLst>
                  <a:ext uri="{FF2B5EF4-FFF2-40B4-BE49-F238E27FC236}">
                    <a16:creationId xmlns="" xmlns:a16="http://schemas.microsoft.com/office/drawing/2014/main" id="{B2178047-E5CE-4952-B201-2D3FF7F92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1324"/>
                <a:ext cx="809" cy="532"/>
              </a:xfrm>
              <a:custGeom>
                <a:avLst/>
                <a:gdLst>
                  <a:gd name="T0" fmla="*/ 296 w 1618"/>
                  <a:gd name="T1" fmla="*/ 0 h 1064"/>
                  <a:gd name="T2" fmla="*/ 1321 w 1618"/>
                  <a:gd name="T3" fmla="*/ 0 h 1064"/>
                  <a:gd name="T4" fmla="*/ 1374 w 1618"/>
                  <a:gd name="T5" fmla="*/ 5 h 1064"/>
                  <a:gd name="T6" fmla="*/ 1425 w 1618"/>
                  <a:gd name="T7" fmla="*/ 18 h 1064"/>
                  <a:gd name="T8" fmla="*/ 1471 w 1618"/>
                  <a:gd name="T9" fmla="*/ 39 h 1064"/>
                  <a:gd name="T10" fmla="*/ 1512 w 1618"/>
                  <a:gd name="T11" fmla="*/ 66 h 1064"/>
                  <a:gd name="T12" fmla="*/ 1547 w 1618"/>
                  <a:gd name="T13" fmla="*/ 99 h 1064"/>
                  <a:gd name="T14" fmla="*/ 1578 w 1618"/>
                  <a:gd name="T15" fmla="*/ 137 h 1064"/>
                  <a:gd name="T16" fmla="*/ 1599 w 1618"/>
                  <a:gd name="T17" fmla="*/ 181 h 1064"/>
                  <a:gd name="T18" fmla="*/ 1613 w 1618"/>
                  <a:gd name="T19" fmla="*/ 228 h 1064"/>
                  <a:gd name="T20" fmla="*/ 1618 w 1618"/>
                  <a:gd name="T21" fmla="*/ 276 h 1064"/>
                  <a:gd name="T22" fmla="*/ 1618 w 1618"/>
                  <a:gd name="T23" fmla="*/ 992 h 1064"/>
                  <a:gd name="T24" fmla="*/ 1615 w 1618"/>
                  <a:gd name="T25" fmla="*/ 1029 h 1064"/>
                  <a:gd name="T26" fmla="*/ 1607 w 1618"/>
                  <a:gd name="T27" fmla="*/ 1064 h 1064"/>
                  <a:gd name="T28" fmla="*/ 10 w 1618"/>
                  <a:gd name="T29" fmla="*/ 1064 h 1064"/>
                  <a:gd name="T30" fmla="*/ 2 w 1618"/>
                  <a:gd name="T31" fmla="*/ 1029 h 1064"/>
                  <a:gd name="T32" fmla="*/ 0 w 1618"/>
                  <a:gd name="T33" fmla="*/ 992 h 1064"/>
                  <a:gd name="T34" fmla="*/ 0 w 1618"/>
                  <a:gd name="T35" fmla="*/ 276 h 1064"/>
                  <a:gd name="T36" fmla="*/ 5 w 1618"/>
                  <a:gd name="T37" fmla="*/ 228 h 1064"/>
                  <a:gd name="T38" fmla="*/ 18 w 1618"/>
                  <a:gd name="T39" fmla="*/ 181 h 1064"/>
                  <a:gd name="T40" fmla="*/ 41 w 1618"/>
                  <a:gd name="T41" fmla="*/ 137 h 1064"/>
                  <a:gd name="T42" fmla="*/ 70 w 1618"/>
                  <a:gd name="T43" fmla="*/ 99 h 1064"/>
                  <a:gd name="T44" fmla="*/ 105 w 1618"/>
                  <a:gd name="T45" fmla="*/ 66 h 1064"/>
                  <a:gd name="T46" fmla="*/ 147 w 1618"/>
                  <a:gd name="T47" fmla="*/ 39 h 1064"/>
                  <a:gd name="T48" fmla="*/ 193 w 1618"/>
                  <a:gd name="T49" fmla="*/ 18 h 1064"/>
                  <a:gd name="T50" fmla="*/ 243 w 1618"/>
                  <a:gd name="T51" fmla="*/ 5 h 1064"/>
                  <a:gd name="T52" fmla="*/ 296 w 1618"/>
                  <a:gd name="T53" fmla="*/ 0 h 1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18" h="1064">
                    <a:moveTo>
                      <a:pt x="296" y="0"/>
                    </a:moveTo>
                    <a:lnTo>
                      <a:pt x="1321" y="0"/>
                    </a:lnTo>
                    <a:lnTo>
                      <a:pt x="1374" y="5"/>
                    </a:lnTo>
                    <a:lnTo>
                      <a:pt x="1425" y="18"/>
                    </a:lnTo>
                    <a:lnTo>
                      <a:pt x="1471" y="39"/>
                    </a:lnTo>
                    <a:lnTo>
                      <a:pt x="1512" y="66"/>
                    </a:lnTo>
                    <a:lnTo>
                      <a:pt x="1547" y="99"/>
                    </a:lnTo>
                    <a:lnTo>
                      <a:pt x="1578" y="137"/>
                    </a:lnTo>
                    <a:lnTo>
                      <a:pt x="1599" y="181"/>
                    </a:lnTo>
                    <a:lnTo>
                      <a:pt x="1613" y="228"/>
                    </a:lnTo>
                    <a:lnTo>
                      <a:pt x="1618" y="276"/>
                    </a:lnTo>
                    <a:lnTo>
                      <a:pt x="1618" y="992"/>
                    </a:lnTo>
                    <a:lnTo>
                      <a:pt x="1615" y="1029"/>
                    </a:lnTo>
                    <a:lnTo>
                      <a:pt x="1607" y="1064"/>
                    </a:lnTo>
                    <a:lnTo>
                      <a:pt x="10" y="1064"/>
                    </a:lnTo>
                    <a:lnTo>
                      <a:pt x="2" y="1029"/>
                    </a:lnTo>
                    <a:lnTo>
                      <a:pt x="0" y="992"/>
                    </a:lnTo>
                    <a:lnTo>
                      <a:pt x="0" y="276"/>
                    </a:lnTo>
                    <a:lnTo>
                      <a:pt x="5" y="228"/>
                    </a:lnTo>
                    <a:lnTo>
                      <a:pt x="18" y="181"/>
                    </a:lnTo>
                    <a:lnTo>
                      <a:pt x="41" y="137"/>
                    </a:lnTo>
                    <a:lnTo>
                      <a:pt x="70" y="99"/>
                    </a:lnTo>
                    <a:lnTo>
                      <a:pt x="105" y="66"/>
                    </a:lnTo>
                    <a:lnTo>
                      <a:pt x="147" y="39"/>
                    </a:lnTo>
                    <a:lnTo>
                      <a:pt x="193" y="18"/>
                    </a:lnTo>
                    <a:lnTo>
                      <a:pt x="243" y="5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800" kern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06" name="Freeform 12">
                <a:extLst>
                  <a:ext uri="{FF2B5EF4-FFF2-40B4-BE49-F238E27FC236}">
                    <a16:creationId xmlns="" xmlns:a16="http://schemas.microsoft.com/office/drawing/2014/main" id="{F1E3C3F2-6112-4091-96AA-914C9AE52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4" y="2456"/>
                <a:ext cx="809" cy="531"/>
              </a:xfrm>
              <a:custGeom>
                <a:avLst/>
                <a:gdLst>
                  <a:gd name="T0" fmla="*/ 295 w 1618"/>
                  <a:gd name="T1" fmla="*/ 0 h 1063"/>
                  <a:gd name="T2" fmla="*/ 1322 w 1618"/>
                  <a:gd name="T3" fmla="*/ 0 h 1063"/>
                  <a:gd name="T4" fmla="*/ 1375 w 1618"/>
                  <a:gd name="T5" fmla="*/ 5 h 1063"/>
                  <a:gd name="T6" fmla="*/ 1425 w 1618"/>
                  <a:gd name="T7" fmla="*/ 18 h 1063"/>
                  <a:gd name="T8" fmla="*/ 1471 w 1618"/>
                  <a:gd name="T9" fmla="*/ 37 h 1063"/>
                  <a:gd name="T10" fmla="*/ 1513 w 1618"/>
                  <a:gd name="T11" fmla="*/ 65 h 1063"/>
                  <a:gd name="T12" fmla="*/ 1548 w 1618"/>
                  <a:gd name="T13" fmla="*/ 99 h 1063"/>
                  <a:gd name="T14" fmla="*/ 1577 w 1618"/>
                  <a:gd name="T15" fmla="*/ 137 h 1063"/>
                  <a:gd name="T16" fmla="*/ 1600 w 1618"/>
                  <a:gd name="T17" fmla="*/ 179 h 1063"/>
                  <a:gd name="T18" fmla="*/ 1613 w 1618"/>
                  <a:gd name="T19" fmla="*/ 226 h 1063"/>
                  <a:gd name="T20" fmla="*/ 1618 w 1618"/>
                  <a:gd name="T21" fmla="*/ 276 h 1063"/>
                  <a:gd name="T22" fmla="*/ 1618 w 1618"/>
                  <a:gd name="T23" fmla="*/ 992 h 1063"/>
                  <a:gd name="T24" fmla="*/ 1614 w 1618"/>
                  <a:gd name="T25" fmla="*/ 1027 h 1063"/>
                  <a:gd name="T26" fmla="*/ 1608 w 1618"/>
                  <a:gd name="T27" fmla="*/ 1063 h 1063"/>
                  <a:gd name="T28" fmla="*/ 11 w 1618"/>
                  <a:gd name="T29" fmla="*/ 1063 h 1063"/>
                  <a:gd name="T30" fmla="*/ 3 w 1618"/>
                  <a:gd name="T31" fmla="*/ 1027 h 1063"/>
                  <a:gd name="T32" fmla="*/ 0 w 1618"/>
                  <a:gd name="T33" fmla="*/ 992 h 1063"/>
                  <a:gd name="T34" fmla="*/ 0 w 1618"/>
                  <a:gd name="T35" fmla="*/ 276 h 1063"/>
                  <a:gd name="T36" fmla="*/ 5 w 1618"/>
                  <a:gd name="T37" fmla="*/ 226 h 1063"/>
                  <a:gd name="T38" fmla="*/ 19 w 1618"/>
                  <a:gd name="T39" fmla="*/ 179 h 1063"/>
                  <a:gd name="T40" fmla="*/ 40 w 1618"/>
                  <a:gd name="T41" fmla="*/ 137 h 1063"/>
                  <a:gd name="T42" fmla="*/ 69 w 1618"/>
                  <a:gd name="T43" fmla="*/ 99 h 1063"/>
                  <a:gd name="T44" fmla="*/ 105 w 1618"/>
                  <a:gd name="T45" fmla="*/ 65 h 1063"/>
                  <a:gd name="T46" fmla="*/ 147 w 1618"/>
                  <a:gd name="T47" fmla="*/ 37 h 1063"/>
                  <a:gd name="T48" fmla="*/ 192 w 1618"/>
                  <a:gd name="T49" fmla="*/ 18 h 1063"/>
                  <a:gd name="T50" fmla="*/ 242 w 1618"/>
                  <a:gd name="T51" fmla="*/ 5 h 1063"/>
                  <a:gd name="T52" fmla="*/ 295 w 1618"/>
                  <a:gd name="T53" fmla="*/ 0 h 10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18" h="1063">
                    <a:moveTo>
                      <a:pt x="295" y="0"/>
                    </a:moveTo>
                    <a:lnTo>
                      <a:pt x="1322" y="0"/>
                    </a:lnTo>
                    <a:lnTo>
                      <a:pt x="1375" y="5"/>
                    </a:lnTo>
                    <a:lnTo>
                      <a:pt x="1425" y="18"/>
                    </a:lnTo>
                    <a:lnTo>
                      <a:pt x="1471" y="37"/>
                    </a:lnTo>
                    <a:lnTo>
                      <a:pt x="1513" y="65"/>
                    </a:lnTo>
                    <a:lnTo>
                      <a:pt x="1548" y="99"/>
                    </a:lnTo>
                    <a:lnTo>
                      <a:pt x="1577" y="137"/>
                    </a:lnTo>
                    <a:lnTo>
                      <a:pt x="1600" y="179"/>
                    </a:lnTo>
                    <a:lnTo>
                      <a:pt x="1613" y="226"/>
                    </a:lnTo>
                    <a:lnTo>
                      <a:pt x="1618" y="276"/>
                    </a:lnTo>
                    <a:lnTo>
                      <a:pt x="1618" y="992"/>
                    </a:lnTo>
                    <a:lnTo>
                      <a:pt x="1614" y="1027"/>
                    </a:lnTo>
                    <a:lnTo>
                      <a:pt x="1608" y="1063"/>
                    </a:lnTo>
                    <a:lnTo>
                      <a:pt x="11" y="1063"/>
                    </a:lnTo>
                    <a:lnTo>
                      <a:pt x="3" y="1027"/>
                    </a:lnTo>
                    <a:lnTo>
                      <a:pt x="0" y="992"/>
                    </a:lnTo>
                    <a:lnTo>
                      <a:pt x="0" y="276"/>
                    </a:lnTo>
                    <a:lnTo>
                      <a:pt x="5" y="226"/>
                    </a:lnTo>
                    <a:lnTo>
                      <a:pt x="19" y="179"/>
                    </a:lnTo>
                    <a:lnTo>
                      <a:pt x="40" y="137"/>
                    </a:lnTo>
                    <a:lnTo>
                      <a:pt x="69" y="99"/>
                    </a:lnTo>
                    <a:lnTo>
                      <a:pt x="105" y="65"/>
                    </a:lnTo>
                    <a:lnTo>
                      <a:pt x="147" y="37"/>
                    </a:lnTo>
                    <a:lnTo>
                      <a:pt x="192" y="18"/>
                    </a:lnTo>
                    <a:lnTo>
                      <a:pt x="242" y="5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800" kern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07" name="Freeform 13">
                <a:extLst>
                  <a:ext uri="{FF2B5EF4-FFF2-40B4-BE49-F238E27FC236}">
                    <a16:creationId xmlns="" xmlns:a16="http://schemas.microsoft.com/office/drawing/2014/main" id="{20A2FB50-9B04-485B-A1F0-1BD3EE72A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2" y="2294"/>
                <a:ext cx="809" cy="531"/>
              </a:xfrm>
              <a:custGeom>
                <a:avLst/>
                <a:gdLst>
                  <a:gd name="T0" fmla="*/ 295 w 1617"/>
                  <a:gd name="T1" fmla="*/ 0 h 1063"/>
                  <a:gd name="T2" fmla="*/ 1320 w 1617"/>
                  <a:gd name="T3" fmla="*/ 0 h 1063"/>
                  <a:gd name="T4" fmla="*/ 1374 w 1617"/>
                  <a:gd name="T5" fmla="*/ 3 h 1063"/>
                  <a:gd name="T6" fmla="*/ 1424 w 1617"/>
                  <a:gd name="T7" fmla="*/ 16 h 1063"/>
                  <a:gd name="T8" fmla="*/ 1471 w 1617"/>
                  <a:gd name="T9" fmla="*/ 37 h 1063"/>
                  <a:gd name="T10" fmla="*/ 1511 w 1617"/>
                  <a:gd name="T11" fmla="*/ 65 h 1063"/>
                  <a:gd name="T12" fmla="*/ 1546 w 1617"/>
                  <a:gd name="T13" fmla="*/ 99 h 1063"/>
                  <a:gd name="T14" fmla="*/ 1577 w 1617"/>
                  <a:gd name="T15" fmla="*/ 137 h 1063"/>
                  <a:gd name="T16" fmla="*/ 1598 w 1617"/>
                  <a:gd name="T17" fmla="*/ 179 h 1063"/>
                  <a:gd name="T18" fmla="*/ 1613 w 1617"/>
                  <a:gd name="T19" fmla="*/ 226 h 1063"/>
                  <a:gd name="T20" fmla="*/ 1617 w 1617"/>
                  <a:gd name="T21" fmla="*/ 276 h 1063"/>
                  <a:gd name="T22" fmla="*/ 1617 w 1617"/>
                  <a:gd name="T23" fmla="*/ 990 h 1063"/>
                  <a:gd name="T24" fmla="*/ 1614 w 1617"/>
                  <a:gd name="T25" fmla="*/ 1027 h 1063"/>
                  <a:gd name="T26" fmla="*/ 1606 w 1617"/>
                  <a:gd name="T27" fmla="*/ 1063 h 1063"/>
                  <a:gd name="T28" fmla="*/ 9 w 1617"/>
                  <a:gd name="T29" fmla="*/ 1063 h 1063"/>
                  <a:gd name="T30" fmla="*/ 1 w 1617"/>
                  <a:gd name="T31" fmla="*/ 1027 h 1063"/>
                  <a:gd name="T32" fmla="*/ 0 w 1617"/>
                  <a:gd name="T33" fmla="*/ 990 h 1063"/>
                  <a:gd name="T34" fmla="*/ 0 w 1617"/>
                  <a:gd name="T35" fmla="*/ 276 h 1063"/>
                  <a:gd name="T36" fmla="*/ 5 w 1617"/>
                  <a:gd name="T37" fmla="*/ 226 h 1063"/>
                  <a:gd name="T38" fmla="*/ 17 w 1617"/>
                  <a:gd name="T39" fmla="*/ 179 h 1063"/>
                  <a:gd name="T40" fmla="*/ 40 w 1617"/>
                  <a:gd name="T41" fmla="*/ 137 h 1063"/>
                  <a:gd name="T42" fmla="*/ 69 w 1617"/>
                  <a:gd name="T43" fmla="*/ 99 h 1063"/>
                  <a:gd name="T44" fmla="*/ 105 w 1617"/>
                  <a:gd name="T45" fmla="*/ 65 h 1063"/>
                  <a:gd name="T46" fmla="*/ 145 w 1617"/>
                  <a:gd name="T47" fmla="*/ 37 h 1063"/>
                  <a:gd name="T48" fmla="*/ 192 w 1617"/>
                  <a:gd name="T49" fmla="*/ 16 h 1063"/>
                  <a:gd name="T50" fmla="*/ 242 w 1617"/>
                  <a:gd name="T51" fmla="*/ 3 h 1063"/>
                  <a:gd name="T52" fmla="*/ 295 w 1617"/>
                  <a:gd name="T53" fmla="*/ 0 h 10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17" h="1063">
                    <a:moveTo>
                      <a:pt x="295" y="0"/>
                    </a:moveTo>
                    <a:lnTo>
                      <a:pt x="1320" y="0"/>
                    </a:lnTo>
                    <a:lnTo>
                      <a:pt x="1374" y="3"/>
                    </a:lnTo>
                    <a:lnTo>
                      <a:pt x="1424" y="16"/>
                    </a:lnTo>
                    <a:lnTo>
                      <a:pt x="1471" y="37"/>
                    </a:lnTo>
                    <a:lnTo>
                      <a:pt x="1511" y="65"/>
                    </a:lnTo>
                    <a:lnTo>
                      <a:pt x="1546" y="99"/>
                    </a:lnTo>
                    <a:lnTo>
                      <a:pt x="1577" y="137"/>
                    </a:lnTo>
                    <a:lnTo>
                      <a:pt x="1598" y="179"/>
                    </a:lnTo>
                    <a:lnTo>
                      <a:pt x="1613" y="226"/>
                    </a:lnTo>
                    <a:lnTo>
                      <a:pt x="1617" y="276"/>
                    </a:lnTo>
                    <a:lnTo>
                      <a:pt x="1617" y="990"/>
                    </a:lnTo>
                    <a:lnTo>
                      <a:pt x="1614" y="1027"/>
                    </a:lnTo>
                    <a:lnTo>
                      <a:pt x="1606" y="1063"/>
                    </a:lnTo>
                    <a:lnTo>
                      <a:pt x="9" y="1063"/>
                    </a:lnTo>
                    <a:lnTo>
                      <a:pt x="1" y="1027"/>
                    </a:lnTo>
                    <a:lnTo>
                      <a:pt x="0" y="990"/>
                    </a:lnTo>
                    <a:lnTo>
                      <a:pt x="0" y="276"/>
                    </a:lnTo>
                    <a:lnTo>
                      <a:pt x="5" y="226"/>
                    </a:lnTo>
                    <a:lnTo>
                      <a:pt x="17" y="179"/>
                    </a:lnTo>
                    <a:lnTo>
                      <a:pt x="40" y="137"/>
                    </a:lnTo>
                    <a:lnTo>
                      <a:pt x="69" y="99"/>
                    </a:lnTo>
                    <a:lnTo>
                      <a:pt x="105" y="65"/>
                    </a:lnTo>
                    <a:lnTo>
                      <a:pt x="145" y="37"/>
                    </a:lnTo>
                    <a:lnTo>
                      <a:pt x="192" y="16"/>
                    </a:lnTo>
                    <a:lnTo>
                      <a:pt x="242" y="3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800" kern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08" name="Freeform 14">
                <a:extLst>
                  <a:ext uri="{FF2B5EF4-FFF2-40B4-BE49-F238E27FC236}">
                    <a16:creationId xmlns="" xmlns:a16="http://schemas.microsoft.com/office/drawing/2014/main" id="{69CC7D3E-E66A-46AE-9C19-E2691F96B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1957"/>
                <a:ext cx="2657" cy="1997"/>
              </a:xfrm>
              <a:custGeom>
                <a:avLst/>
                <a:gdLst>
                  <a:gd name="T0" fmla="*/ 3744 w 5313"/>
                  <a:gd name="T1" fmla="*/ 242 h 3995"/>
                  <a:gd name="T2" fmla="*/ 3788 w 5313"/>
                  <a:gd name="T3" fmla="*/ 331 h 3995"/>
                  <a:gd name="T4" fmla="*/ 3786 w 5313"/>
                  <a:gd name="T5" fmla="*/ 397 h 3995"/>
                  <a:gd name="T6" fmla="*/ 3759 w 5313"/>
                  <a:gd name="T7" fmla="*/ 454 h 3995"/>
                  <a:gd name="T8" fmla="*/ 3670 w 5313"/>
                  <a:gd name="T9" fmla="*/ 506 h 3995"/>
                  <a:gd name="T10" fmla="*/ 2796 w 5313"/>
                  <a:gd name="T11" fmla="*/ 3212 h 3995"/>
                  <a:gd name="T12" fmla="*/ 3512 w 5313"/>
                  <a:gd name="T13" fmla="*/ 3226 h 3995"/>
                  <a:gd name="T14" fmla="*/ 3558 w 5313"/>
                  <a:gd name="T15" fmla="*/ 3288 h 3995"/>
                  <a:gd name="T16" fmla="*/ 4036 w 5313"/>
                  <a:gd name="T17" fmla="*/ 3503 h 3995"/>
                  <a:gd name="T18" fmla="*/ 3168 w 5313"/>
                  <a:gd name="T19" fmla="*/ 2768 h 3995"/>
                  <a:gd name="T20" fmla="*/ 3077 w 5313"/>
                  <a:gd name="T21" fmla="*/ 2718 h 3995"/>
                  <a:gd name="T22" fmla="*/ 3050 w 5313"/>
                  <a:gd name="T23" fmla="*/ 2661 h 3995"/>
                  <a:gd name="T24" fmla="*/ 3048 w 5313"/>
                  <a:gd name="T25" fmla="*/ 2595 h 3995"/>
                  <a:gd name="T26" fmla="*/ 3093 w 5313"/>
                  <a:gd name="T27" fmla="*/ 2506 h 3995"/>
                  <a:gd name="T28" fmla="*/ 3605 w 5313"/>
                  <a:gd name="T29" fmla="*/ 2264 h 3995"/>
                  <a:gd name="T30" fmla="*/ 4645 w 5313"/>
                  <a:gd name="T31" fmla="*/ 2266 h 3995"/>
                  <a:gd name="T32" fmla="*/ 4677 w 5313"/>
                  <a:gd name="T33" fmla="*/ 2264 h 3995"/>
                  <a:gd name="T34" fmla="*/ 5002 w 5313"/>
                  <a:gd name="T35" fmla="*/ 2266 h 3995"/>
                  <a:gd name="T36" fmla="*/ 5228 w 5313"/>
                  <a:gd name="T37" fmla="*/ 2568 h 3995"/>
                  <a:gd name="T38" fmla="*/ 5239 w 5313"/>
                  <a:gd name="T39" fmla="*/ 2642 h 3995"/>
                  <a:gd name="T40" fmla="*/ 5226 w 5313"/>
                  <a:gd name="T41" fmla="*/ 2689 h 3995"/>
                  <a:gd name="T42" fmla="*/ 5154 w 5313"/>
                  <a:gd name="T43" fmla="*/ 2758 h 3995"/>
                  <a:gd name="T44" fmla="*/ 4241 w 5313"/>
                  <a:gd name="T45" fmla="*/ 2771 h 3995"/>
                  <a:gd name="T46" fmla="*/ 5238 w 5313"/>
                  <a:gd name="T47" fmla="*/ 3506 h 3995"/>
                  <a:gd name="T48" fmla="*/ 5299 w 5313"/>
                  <a:gd name="T49" fmla="*/ 3553 h 3995"/>
                  <a:gd name="T50" fmla="*/ 5309 w 5313"/>
                  <a:gd name="T51" fmla="*/ 3632 h 3995"/>
                  <a:gd name="T52" fmla="*/ 5262 w 5313"/>
                  <a:gd name="T53" fmla="*/ 3691 h 3995"/>
                  <a:gd name="T54" fmla="*/ 3562 w 5313"/>
                  <a:gd name="T55" fmla="*/ 3706 h 3995"/>
                  <a:gd name="T56" fmla="*/ 3547 w 5313"/>
                  <a:gd name="T57" fmla="*/ 3945 h 3995"/>
                  <a:gd name="T58" fmla="*/ 3486 w 5313"/>
                  <a:gd name="T59" fmla="*/ 3992 h 3995"/>
                  <a:gd name="T60" fmla="*/ 1884 w 5313"/>
                  <a:gd name="T61" fmla="*/ 3992 h 3995"/>
                  <a:gd name="T62" fmla="*/ 1823 w 5313"/>
                  <a:gd name="T63" fmla="*/ 3945 h 3995"/>
                  <a:gd name="T64" fmla="*/ 1808 w 5313"/>
                  <a:gd name="T65" fmla="*/ 3706 h 3995"/>
                  <a:gd name="T66" fmla="*/ 412 w 5313"/>
                  <a:gd name="T67" fmla="*/ 3691 h 3995"/>
                  <a:gd name="T68" fmla="*/ 365 w 5313"/>
                  <a:gd name="T69" fmla="*/ 3632 h 3995"/>
                  <a:gd name="T70" fmla="*/ 375 w 5313"/>
                  <a:gd name="T71" fmla="*/ 3553 h 3995"/>
                  <a:gd name="T72" fmla="*/ 436 w 5313"/>
                  <a:gd name="T73" fmla="*/ 3506 h 3995"/>
                  <a:gd name="T74" fmla="*/ 1059 w 5313"/>
                  <a:gd name="T75" fmla="*/ 2448 h 3995"/>
                  <a:gd name="T76" fmla="*/ 87 w 5313"/>
                  <a:gd name="T77" fmla="*/ 2434 h 3995"/>
                  <a:gd name="T78" fmla="*/ 15 w 5313"/>
                  <a:gd name="T79" fmla="*/ 2366 h 3995"/>
                  <a:gd name="T80" fmla="*/ 2 w 5313"/>
                  <a:gd name="T81" fmla="*/ 2319 h 3995"/>
                  <a:gd name="T82" fmla="*/ 11 w 5313"/>
                  <a:gd name="T83" fmla="*/ 2245 h 3995"/>
                  <a:gd name="T84" fmla="*/ 239 w 5313"/>
                  <a:gd name="T85" fmla="*/ 1941 h 3995"/>
                  <a:gd name="T86" fmla="*/ 2167 w 5313"/>
                  <a:gd name="T87" fmla="*/ 2212 h 3995"/>
                  <a:gd name="T88" fmla="*/ 2193 w 5313"/>
                  <a:gd name="T89" fmla="*/ 2291 h 3995"/>
                  <a:gd name="T90" fmla="*/ 2184 w 5313"/>
                  <a:gd name="T91" fmla="*/ 2353 h 3995"/>
                  <a:gd name="T92" fmla="*/ 2138 w 5313"/>
                  <a:gd name="T93" fmla="*/ 2417 h 3995"/>
                  <a:gd name="T94" fmla="*/ 2034 w 5313"/>
                  <a:gd name="T95" fmla="*/ 2448 h 3995"/>
                  <a:gd name="T96" fmla="*/ 1808 w 5313"/>
                  <a:gd name="T97" fmla="*/ 3503 h 3995"/>
                  <a:gd name="T98" fmla="*/ 1823 w 5313"/>
                  <a:gd name="T99" fmla="*/ 3264 h 3995"/>
                  <a:gd name="T100" fmla="*/ 1884 w 5313"/>
                  <a:gd name="T101" fmla="*/ 3217 h 3995"/>
                  <a:gd name="T102" fmla="*/ 2591 w 5313"/>
                  <a:gd name="T103" fmla="*/ 509 h 3995"/>
                  <a:gd name="T104" fmla="*/ 1684 w 5313"/>
                  <a:gd name="T105" fmla="*/ 494 h 3995"/>
                  <a:gd name="T106" fmla="*/ 1611 w 5313"/>
                  <a:gd name="T107" fmla="*/ 426 h 3995"/>
                  <a:gd name="T108" fmla="*/ 1598 w 5313"/>
                  <a:gd name="T109" fmla="*/ 380 h 3995"/>
                  <a:gd name="T110" fmla="*/ 1608 w 5313"/>
                  <a:gd name="T111" fmla="*/ 304 h 3995"/>
                  <a:gd name="T112" fmla="*/ 1836 w 5313"/>
                  <a:gd name="T113" fmla="*/ 0 h 3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13" h="3995">
                    <a:moveTo>
                      <a:pt x="1836" y="0"/>
                    </a:moveTo>
                    <a:lnTo>
                      <a:pt x="3552" y="0"/>
                    </a:lnTo>
                    <a:lnTo>
                      <a:pt x="3744" y="242"/>
                    </a:lnTo>
                    <a:lnTo>
                      <a:pt x="3765" y="275"/>
                    </a:lnTo>
                    <a:lnTo>
                      <a:pt x="3780" y="304"/>
                    </a:lnTo>
                    <a:lnTo>
                      <a:pt x="3788" y="331"/>
                    </a:lnTo>
                    <a:lnTo>
                      <a:pt x="3791" y="357"/>
                    </a:lnTo>
                    <a:lnTo>
                      <a:pt x="3789" y="380"/>
                    </a:lnTo>
                    <a:lnTo>
                      <a:pt x="3786" y="397"/>
                    </a:lnTo>
                    <a:lnTo>
                      <a:pt x="3781" y="414"/>
                    </a:lnTo>
                    <a:lnTo>
                      <a:pt x="3776" y="426"/>
                    </a:lnTo>
                    <a:lnTo>
                      <a:pt x="3759" y="454"/>
                    </a:lnTo>
                    <a:lnTo>
                      <a:pt x="3734" y="478"/>
                    </a:lnTo>
                    <a:lnTo>
                      <a:pt x="3704" y="494"/>
                    </a:lnTo>
                    <a:lnTo>
                      <a:pt x="3670" y="506"/>
                    </a:lnTo>
                    <a:lnTo>
                      <a:pt x="3631" y="509"/>
                    </a:lnTo>
                    <a:lnTo>
                      <a:pt x="2796" y="509"/>
                    </a:lnTo>
                    <a:lnTo>
                      <a:pt x="2796" y="3212"/>
                    </a:lnTo>
                    <a:lnTo>
                      <a:pt x="3460" y="3212"/>
                    </a:lnTo>
                    <a:lnTo>
                      <a:pt x="3486" y="3217"/>
                    </a:lnTo>
                    <a:lnTo>
                      <a:pt x="3512" y="3226"/>
                    </a:lnTo>
                    <a:lnTo>
                      <a:pt x="3531" y="3243"/>
                    </a:lnTo>
                    <a:lnTo>
                      <a:pt x="3547" y="3264"/>
                    </a:lnTo>
                    <a:lnTo>
                      <a:pt x="3558" y="3288"/>
                    </a:lnTo>
                    <a:lnTo>
                      <a:pt x="3562" y="3315"/>
                    </a:lnTo>
                    <a:lnTo>
                      <a:pt x="3562" y="3503"/>
                    </a:lnTo>
                    <a:lnTo>
                      <a:pt x="4036" y="3503"/>
                    </a:lnTo>
                    <a:lnTo>
                      <a:pt x="4036" y="2771"/>
                    </a:lnTo>
                    <a:lnTo>
                      <a:pt x="3206" y="2771"/>
                    </a:lnTo>
                    <a:lnTo>
                      <a:pt x="3168" y="2768"/>
                    </a:lnTo>
                    <a:lnTo>
                      <a:pt x="3132" y="2758"/>
                    </a:lnTo>
                    <a:lnTo>
                      <a:pt x="3103" y="2740"/>
                    </a:lnTo>
                    <a:lnTo>
                      <a:pt x="3077" y="2718"/>
                    </a:lnTo>
                    <a:lnTo>
                      <a:pt x="3060" y="2689"/>
                    </a:lnTo>
                    <a:lnTo>
                      <a:pt x="3055" y="2677"/>
                    </a:lnTo>
                    <a:lnTo>
                      <a:pt x="3050" y="2661"/>
                    </a:lnTo>
                    <a:lnTo>
                      <a:pt x="3047" y="2642"/>
                    </a:lnTo>
                    <a:lnTo>
                      <a:pt x="3047" y="2619"/>
                    </a:lnTo>
                    <a:lnTo>
                      <a:pt x="3048" y="2595"/>
                    </a:lnTo>
                    <a:lnTo>
                      <a:pt x="3056" y="2568"/>
                    </a:lnTo>
                    <a:lnTo>
                      <a:pt x="3071" y="2537"/>
                    </a:lnTo>
                    <a:lnTo>
                      <a:pt x="3093" y="2506"/>
                    </a:lnTo>
                    <a:lnTo>
                      <a:pt x="3284" y="2266"/>
                    </a:lnTo>
                    <a:lnTo>
                      <a:pt x="3604" y="2266"/>
                    </a:lnTo>
                    <a:lnTo>
                      <a:pt x="3605" y="2264"/>
                    </a:lnTo>
                    <a:lnTo>
                      <a:pt x="3607" y="2264"/>
                    </a:lnTo>
                    <a:lnTo>
                      <a:pt x="3618" y="2266"/>
                    </a:lnTo>
                    <a:lnTo>
                      <a:pt x="4645" y="2266"/>
                    </a:lnTo>
                    <a:lnTo>
                      <a:pt x="4658" y="2264"/>
                    </a:lnTo>
                    <a:lnTo>
                      <a:pt x="4671" y="2264"/>
                    </a:lnTo>
                    <a:lnTo>
                      <a:pt x="4677" y="2264"/>
                    </a:lnTo>
                    <a:lnTo>
                      <a:pt x="4679" y="2264"/>
                    </a:lnTo>
                    <a:lnTo>
                      <a:pt x="4682" y="2266"/>
                    </a:lnTo>
                    <a:lnTo>
                      <a:pt x="5002" y="2266"/>
                    </a:lnTo>
                    <a:lnTo>
                      <a:pt x="5192" y="2506"/>
                    </a:lnTo>
                    <a:lnTo>
                      <a:pt x="5213" y="2537"/>
                    </a:lnTo>
                    <a:lnTo>
                      <a:pt x="5228" y="2568"/>
                    </a:lnTo>
                    <a:lnTo>
                      <a:pt x="5236" y="2595"/>
                    </a:lnTo>
                    <a:lnTo>
                      <a:pt x="5239" y="2619"/>
                    </a:lnTo>
                    <a:lnTo>
                      <a:pt x="5239" y="2642"/>
                    </a:lnTo>
                    <a:lnTo>
                      <a:pt x="5236" y="2661"/>
                    </a:lnTo>
                    <a:lnTo>
                      <a:pt x="5231" y="2677"/>
                    </a:lnTo>
                    <a:lnTo>
                      <a:pt x="5226" y="2689"/>
                    </a:lnTo>
                    <a:lnTo>
                      <a:pt x="5207" y="2718"/>
                    </a:lnTo>
                    <a:lnTo>
                      <a:pt x="5183" y="2740"/>
                    </a:lnTo>
                    <a:lnTo>
                      <a:pt x="5154" y="2758"/>
                    </a:lnTo>
                    <a:lnTo>
                      <a:pt x="5118" y="2768"/>
                    </a:lnTo>
                    <a:lnTo>
                      <a:pt x="5079" y="2771"/>
                    </a:lnTo>
                    <a:lnTo>
                      <a:pt x="4241" y="2771"/>
                    </a:lnTo>
                    <a:lnTo>
                      <a:pt x="4241" y="3503"/>
                    </a:lnTo>
                    <a:lnTo>
                      <a:pt x="5210" y="3503"/>
                    </a:lnTo>
                    <a:lnTo>
                      <a:pt x="5238" y="3506"/>
                    </a:lnTo>
                    <a:lnTo>
                      <a:pt x="5262" y="3515"/>
                    </a:lnTo>
                    <a:lnTo>
                      <a:pt x="5283" y="3532"/>
                    </a:lnTo>
                    <a:lnTo>
                      <a:pt x="5299" y="3553"/>
                    </a:lnTo>
                    <a:lnTo>
                      <a:pt x="5309" y="3577"/>
                    </a:lnTo>
                    <a:lnTo>
                      <a:pt x="5313" y="3604"/>
                    </a:lnTo>
                    <a:lnTo>
                      <a:pt x="5309" y="3632"/>
                    </a:lnTo>
                    <a:lnTo>
                      <a:pt x="5299" y="3656"/>
                    </a:lnTo>
                    <a:lnTo>
                      <a:pt x="5283" y="3677"/>
                    </a:lnTo>
                    <a:lnTo>
                      <a:pt x="5262" y="3691"/>
                    </a:lnTo>
                    <a:lnTo>
                      <a:pt x="5238" y="3703"/>
                    </a:lnTo>
                    <a:lnTo>
                      <a:pt x="5210" y="3706"/>
                    </a:lnTo>
                    <a:lnTo>
                      <a:pt x="3562" y="3706"/>
                    </a:lnTo>
                    <a:lnTo>
                      <a:pt x="3562" y="3893"/>
                    </a:lnTo>
                    <a:lnTo>
                      <a:pt x="3558" y="3921"/>
                    </a:lnTo>
                    <a:lnTo>
                      <a:pt x="3547" y="3945"/>
                    </a:lnTo>
                    <a:lnTo>
                      <a:pt x="3531" y="3966"/>
                    </a:lnTo>
                    <a:lnTo>
                      <a:pt x="3512" y="3982"/>
                    </a:lnTo>
                    <a:lnTo>
                      <a:pt x="3486" y="3992"/>
                    </a:lnTo>
                    <a:lnTo>
                      <a:pt x="3460" y="3995"/>
                    </a:lnTo>
                    <a:lnTo>
                      <a:pt x="1912" y="3995"/>
                    </a:lnTo>
                    <a:lnTo>
                      <a:pt x="1884" y="3992"/>
                    </a:lnTo>
                    <a:lnTo>
                      <a:pt x="1860" y="3982"/>
                    </a:lnTo>
                    <a:lnTo>
                      <a:pt x="1839" y="3966"/>
                    </a:lnTo>
                    <a:lnTo>
                      <a:pt x="1823" y="3945"/>
                    </a:lnTo>
                    <a:lnTo>
                      <a:pt x="1813" y="3921"/>
                    </a:lnTo>
                    <a:lnTo>
                      <a:pt x="1808" y="3893"/>
                    </a:lnTo>
                    <a:lnTo>
                      <a:pt x="1808" y="3706"/>
                    </a:lnTo>
                    <a:lnTo>
                      <a:pt x="463" y="3706"/>
                    </a:lnTo>
                    <a:lnTo>
                      <a:pt x="436" y="3703"/>
                    </a:lnTo>
                    <a:lnTo>
                      <a:pt x="412" y="3691"/>
                    </a:lnTo>
                    <a:lnTo>
                      <a:pt x="391" y="3677"/>
                    </a:lnTo>
                    <a:lnTo>
                      <a:pt x="375" y="3656"/>
                    </a:lnTo>
                    <a:lnTo>
                      <a:pt x="365" y="3632"/>
                    </a:lnTo>
                    <a:lnTo>
                      <a:pt x="362" y="3604"/>
                    </a:lnTo>
                    <a:lnTo>
                      <a:pt x="365" y="3577"/>
                    </a:lnTo>
                    <a:lnTo>
                      <a:pt x="375" y="3553"/>
                    </a:lnTo>
                    <a:lnTo>
                      <a:pt x="391" y="3532"/>
                    </a:lnTo>
                    <a:lnTo>
                      <a:pt x="412" y="3515"/>
                    </a:lnTo>
                    <a:lnTo>
                      <a:pt x="436" y="3506"/>
                    </a:lnTo>
                    <a:lnTo>
                      <a:pt x="463" y="3503"/>
                    </a:lnTo>
                    <a:lnTo>
                      <a:pt x="1059" y="3503"/>
                    </a:lnTo>
                    <a:lnTo>
                      <a:pt x="1059" y="2448"/>
                    </a:lnTo>
                    <a:lnTo>
                      <a:pt x="160" y="2448"/>
                    </a:lnTo>
                    <a:lnTo>
                      <a:pt x="121" y="2445"/>
                    </a:lnTo>
                    <a:lnTo>
                      <a:pt x="87" y="2434"/>
                    </a:lnTo>
                    <a:lnTo>
                      <a:pt x="57" y="2417"/>
                    </a:lnTo>
                    <a:lnTo>
                      <a:pt x="32" y="2395"/>
                    </a:lnTo>
                    <a:lnTo>
                      <a:pt x="15" y="2366"/>
                    </a:lnTo>
                    <a:lnTo>
                      <a:pt x="10" y="2354"/>
                    </a:lnTo>
                    <a:lnTo>
                      <a:pt x="5" y="2338"/>
                    </a:lnTo>
                    <a:lnTo>
                      <a:pt x="2" y="2319"/>
                    </a:lnTo>
                    <a:lnTo>
                      <a:pt x="0" y="2296"/>
                    </a:lnTo>
                    <a:lnTo>
                      <a:pt x="3" y="2272"/>
                    </a:lnTo>
                    <a:lnTo>
                      <a:pt x="11" y="2245"/>
                    </a:lnTo>
                    <a:lnTo>
                      <a:pt x="26" y="2214"/>
                    </a:lnTo>
                    <a:lnTo>
                      <a:pt x="47" y="2183"/>
                    </a:lnTo>
                    <a:lnTo>
                      <a:pt x="239" y="1941"/>
                    </a:lnTo>
                    <a:lnTo>
                      <a:pt x="1955" y="1941"/>
                    </a:lnTo>
                    <a:lnTo>
                      <a:pt x="2147" y="2183"/>
                    </a:lnTo>
                    <a:lnTo>
                      <a:pt x="2167" y="2212"/>
                    </a:lnTo>
                    <a:lnTo>
                      <a:pt x="2181" y="2240"/>
                    </a:lnTo>
                    <a:lnTo>
                      <a:pt x="2189" y="2266"/>
                    </a:lnTo>
                    <a:lnTo>
                      <a:pt x="2193" y="2291"/>
                    </a:lnTo>
                    <a:lnTo>
                      <a:pt x="2193" y="2316"/>
                    </a:lnTo>
                    <a:lnTo>
                      <a:pt x="2189" y="2337"/>
                    </a:lnTo>
                    <a:lnTo>
                      <a:pt x="2184" y="2353"/>
                    </a:lnTo>
                    <a:lnTo>
                      <a:pt x="2180" y="2366"/>
                    </a:lnTo>
                    <a:lnTo>
                      <a:pt x="2162" y="2395"/>
                    </a:lnTo>
                    <a:lnTo>
                      <a:pt x="2138" y="2417"/>
                    </a:lnTo>
                    <a:lnTo>
                      <a:pt x="2107" y="2435"/>
                    </a:lnTo>
                    <a:lnTo>
                      <a:pt x="2073" y="2445"/>
                    </a:lnTo>
                    <a:lnTo>
                      <a:pt x="2034" y="2448"/>
                    </a:lnTo>
                    <a:lnTo>
                      <a:pt x="1263" y="2448"/>
                    </a:lnTo>
                    <a:lnTo>
                      <a:pt x="1263" y="3503"/>
                    </a:lnTo>
                    <a:lnTo>
                      <a:pt x="1808" y="3503"/>
                    </a:lnTo>
                    <a:lnTo>
                      <a:pt x="1808" y="3315"/>
                    </a:lnTo>
                    <a:lnTo>
                      <a:pt x="1813" y="3288"/>
                    </a:lnTo>
                    <a:lnTo>
                      <a:pt x="1823" y="3264"/>
                    </a:lnTo>
                    <a:lnTo>
                      <a:pt x="1839" y="3243"/>
                    </a:lnTo>
                    <a:lnTo>
                      <a:pt x="1860" y="3226"/>
                    </a:lnTo>
                    <a:lnTo>
                      <a:pt x="1884" y="3217"/>
                    </a:lnTo>
                    <a:lnTo>
                      <a:pt x="1912" y="3212"/>
                    </a:lnTo>
                    <a:lnTo>
                      <a:pt x="2591" y="3212"/>
                    </a:lnTo>
                    <a:lnTo>
                      <a:pt x="2591" y="509"/>
                    </a:lnTo>
                    <a:lnTo>
                      <a:pt x="1757" y="509"/>
                    </a:lnTo>
                    <a:lnTo>
                      <a:pt x="1718" y="506"/>
                    </a:lnTo>
                    <a:lnTo>
                      <a:pt x="1684" y="494"/>
                    </a:lnTo>
                    <a:lnTo>
                      <a:pt x="1653" y="478"/>
                    </a:lnTo>
                    <a:lnTo>
                      <a:pt x="1629" y="454"/>
                    </a:lnTo>
                    <a:lnTo>
                      <a:pt x="1611" y="426"/>
                    </a:lnTo>
                    <a:lnTo>
                      <a:pt x="1606" y="414"/>
                    </a:lnTo>
                    <a:lnTo>
                      <a:pt x="1602" y="399"/>
                    </a:lnTo>
                    <a:lnTo>
                      <a:pt x="1598" y="380"/>
                    </a:lnTo>
                    <a:lnTo>
                      <a:pt x="1597" y="357"/>
                    </a:lnTo>
                    <a:lnTo>
                      <a:pt x="1600" y="331"/>
                    </a:lnTo>
                    <a:lnTo>
                      <a:pt x="1608" y="304"/>
                    </a:lnTo>
                    <a:lnTo>
                      <a:pt x="1623" y="275"/>
                    </a:lnTo>
                    <a:lnTo>
                      <a:pt x="1644" y="242"/>
                    </a:lnTo>
                    <a:lnTo>
                      <a:pt x="183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800" kern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p:grpSp>
        <p:sp>
          <p:nvSpPr>
            <p:cNvPr id="109" name="636129904275467639Table First Content Row Header 9">
              <a:extLst>
                <a:ext uri="{FF2B5EF4-FFF2-40B4-BE49-F238E27FC236}">
                  <a16:creationId xmlns="" xmlns:a16="http://schemas.microsoft.com/office/drawing/2014/main" id="{058AC96C-318A-4A7D-B34C-0E4BC5820654}"/>
                </a:ext>
              </a:extLst>
            </p:cNvPr>
            <p:cNvSpPr txBox="1"/>
            <p:nvPr/>
          </p:nvSpPr>
          <p:spPr>
            <a:xfrm>
              <a:off x="5354574" y="2415518"/>
              <a:ext cx="278923" cy="18697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lIns="0" tIns="0" rIns="0" bIns="0" rtlCol="0" anchor="t">
              <a:spAutoFit/>
            </a:bodyPr>
            <a:lstStyle/>
            <a:p>
              <a:pPr eaLnBrk="0" fontAlgn="base">
                <a:lnSpc>
                  <a:spcPct val="90000"/>
                </a:lnSpc>
                <a:spcBef>
                  <a:spcPts val="256"/>
                </a:spcBef>
                <a:spcAft>
                  <a:spcPct val="0"/>
                </a:spcAft>
                <a:buSzPct val="100000"/>
              </a:pPr>
              <a:r>
                <a:rPr lang="en-GB" sz="675" kern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rPr>
                <a:t>Access</a:t>
              </a:r>
              <a:br>
                <a:rPr lang="en-GB" sz="675" kern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rPr>
              </a:br>
              <a:r>
                <a:rPr lang="en-GB" sz="675" kern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rPr>
                <a:t>to data</a:t>
              </a:r>
            </a:p>
          </p:txBody>
        </p:sp>
        <p:sp>
          <p:nvSpPr>
            <p:cNvPr id="110" name="Freeform 10">
              <a:extLst>
                <a:ext uri="{FF2B5EF4-FFF2-40B4-BE49-F238E27FC236}">
                  <a16:creationId xmlns="" xmlns:a16="http://schemas.microsoft.com/office/drawing/2014/main" id="{85F73BA8-C88E-4341-8A31-657C3DDADDF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051862" y="2534700"/>
              <a:ext cx="290293" cy="302462"/>
            </a:xfrm>
            <a:custGeom>
              <a:avLst/>
              <a:gdLst>
                <a:gd name="T0" fmla="*/ 1080 w 2080"/>
                <a:gd name="T1" fmla="*/ 2000 h 2000"/>
                <a:gd name="T2" fmla="*/ 640 w 2080"/>
                <a:gd name="T3" fmla="*/ 1560 h 2000"/>
                <a:gd name="T4" fmla="*/ 388 w 2080"/>
                <a:gd name="T5" fmla="*/ 1428 h 2000"/>
                <a:gd name="T6" fmla="*/ 680 w 2080"/>
                <a:gd name="T7" fmla="*/ 1024 h 2000"/>
                <a:gd name="T8" fmla="*/ 972 w 2080"/>
                <a:gd name="T9" fmla="*/ 1428 h 2000"/>
                <a:gd name="T10" fmla="*/ 720 w 2080"/>
                <a:gd name="T11" fmla="*/ 1560 h 2000"/>
                <a:gd name="T12" fmla="*/ 1080 w 2080"/>
                <a:gd name="T13" fmla="*/ 1920 h 2000"/>
                <a:gd name="T14" fmla="*/ 1419 w 2080"/>
                <a:gd name="T15" fmla="*/ 1840 h 2000"/>
                <a:gd name="T16" fmla="*/ 1280 w 2080"/>
                <a:gd name="T17" fmla="*/ 944 h 2000"/>
                <a:gd name="T18" fmla="*/ 1174 w 2080"/>
                <a:gd name="T19" fmla="*/ 186 h 2000"/>
                <a:gd name="T20" fmla="*/ 878 w 2080"/>
                <a:gd name="T21" fmla="*/ 82 h 2000"/>
                <a:gd name="T22" fmla="*/ 920 w 2080"/>
                <a:gd name="T23" fmla="*/ 0 h 2000"/>
                <a:gd name="T24" fmla="*/ 1360 w 2080"/>
                <a:gd name="T25" fmla="*/ 440 h 2000"/>
                <a:gd name="T26" fmla="*/ 1612 w 2080"/>
                <a:gd name="T27" fmla="*/ 692 h 2000"/>
                <a:gd name="T28" fmla="*/ 1320 w 2080"/>
                <a:gd name="T29" fmla="*/ 1096 h 2000"/>
                <a:gd name="T30" fmla="*/ 1028 w 2080"/>
                <a:gd name="T31" fmla="*/ 692 h 2000"/>
                <a:gd name="T32" fmla="*/ 0 w 2080"/>
                <a:gd name="T33" fmla="*/ 1226 h 2000"/>
                <a:gd name="T34" fmla="*/ 786 w 2080"/>
                <a:gd name="T35" fmla="*/ 243 h 2000"/>
                <a:gd name="T36" fmla="*/ 1189 w 2080"/>
                <a:gd name="T37" fmla="*/ 363 h 2000"/>
                <a:gd name="T38" fmla="*/ 1200 w 2080"/>
                <a:gd name="T39" fmla="*/ 750 h 2000"/>
                <a:gd name="T40" fmla="*/ 972 w 2080"/>
                <a:gd name="T41" fmla="*/ 635 h 2000"/>
                <a:gd name="T42" fmla="*/ 915 w 2080"/>
                <a:gd name="T43" fmla="*/ 805 h 2000"/>
                <a:gd name="T44" fmla="*/ 1376 w 2080"/>
                <a:gd name="T45" fmla="*/ 1153 h 2000"/>
                <a:gd name="T46" fmla="*/ 1725 w 2080"/>
                <a:gd name="T47" fmla="*/ 692 h 2000"/>
                <a:gd name="T48" fmla="*/ 1555 w 2080"/>
                <a:gd name="T49" fmla="*/ 635 h 2000"/>
                <a:gd name="T50" fmla="*/ 1440 w 2080"/>
                <a:gd name="T51" fmla="*/ 445 h 2000"/>
                <a:gd name="T52" fmla="*/ 1852 w 2080"/>
                <a:gd name="T53" fmla="*/ 954 h 2000"/>
                <a:gd name="T54" fmla="*/ 1696 w 2080"/>
                <a:gd name="T55" fmla="*/ 1680 h 2000"/>
                <a:gd name="T56" fmla="*/ 800 w 2080"/>
                <a:gd name="T57" fmla="*/ 1560 h 2000"/>
                <a:gd name="T58" fmla="*/ 915 w 2080"/>
                <a:gd name="T59" fmla="*/ 1485 h 2000"/>
                <a:gd name="T60" fmla="*/ 1085 w 2080"/>
                <a:gd name="T61" fmla="*/ 1428 h 2000"/>
                <a:gd name="T62" fmla="*/ 736 w 2080"/>
                <a:gd name="T63" fmla="*/ 967 h 2000"/>
                <a:gd name="T64" fmla="*/ 275 w 2080"/>
                <a:gd name="T65" fmla="*/ 1315 h 2000"/>
                <a:gd name="T66" fmla="*/ 332 w 2080"/>
                <a:gd name="T67" fmla="*/ 1485 h 2000"/>
                <a:gd name="T68" fmla="*/ 560 w 2080"/>
                <a:gd name="T69" fmla="*/ 1370 h 2000"/>
                <a:gd name="T70" fmla="*/ 574 w 2080"/>
                <a:gd name="T71" fmla="*/ 1680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80" h="2000">
                  <a:moveTo>
                    <a:pt x="1419" y="1840"/>
                  </a:moveTo>
                  <a:cubicBezTo>
                    <a:pt x="1335" y="1941"/>
                    <a:pt x="1212" y="2000"/>
                    <a:pt x="1080" y="2000"/>
                  </a:cubicBezTo>
                  <a:cubicBezTo>
                    <a:pt x="959" y="2000"/>
                    <a:pt x="849" y="1950"/>
                    <a:pt x="769" y="1871"/>
                  </a:cubicBezTo>
                  <a:cubicBezTo>
                    <a:pt x="690" y="1791"/>
                    <a:pt x="640" y="1681"/>
                    <a:pt x="640" y="1560"/>
                  </a:cubicBezTo>
                  <a:cubicBezTo>
                    <a:pt x="640" y="1176"/>
                    <a:pt x="640" y="1176"/>
                    <a:pt x="640" y="1176"/>
                  </a:cubicBezTo>
                  <a:cubicBezTo>
                    <a:pt x="388" y="1428"/>
                    <a:pt x="388" y="1428"/>
                    <a:pt x="388" y="1428"/>
                  </a:cubicBezTo>
                  <a:cubicBezTo>
                    <a:pt x="332" y="1372"/>
                    <a:pt x="332" y="1372"/>
                    <a:pt x="332" y="1372"/>
                  </a:cubicBezTo>
                  <a:cubicBezTo>
                    <a:pt x="680" y="1024"/>
                    <a:pt x="680" y="1024"/>
                    <a:pt x="680" y="1024"/>
                  </a:cubicBezTo>
                  <a:cubicBezTo>
                    <a:pt x="1028" y="1372"/>
                    <a:pt x="1028" y="1372"/>
                    <a:pt x="1028" y="1372"/>
                  </a:cubicBezTo>
                  <a:cubicBezTo>
                    <a:pt x="972" y="1428"/>
                    <a:pt x="972" y="1428"/>
                    <a:pt x="972" y="1428"/>
                  </a:cubicBezTo>
                  <a:cubicBezTo>
                    <a:pt x="720" y="1176"/>
                    <a:pt x="720" y="1176"/>
                    <a:pt x="720" y="1176"/>
                  </a:cubicBezTo>
                  <a:cubicBezTo>
                    <a:pt x="720" y="1560"/>
                    <a:pt x="720" y="1560"/>
                    <a:pt x="720" y="1560"/>
                  </a:cubicBezTo>
                  <a:cubicBezTo>
                    <a:pt x="720" y="1659"/>
                    <a:pt x="760" y="1749"/>
                    <a:pt x="826" y="1814"/>
                  </a:cubicBezTo>
                  <a:cubicBezTo>
                    <a:pt x="893" y="1882"/>
                    <a:pt x="984" y="1920"/>
                    <a:pt x="1080" y="1920"/>
                  </a:cubicBezTo>
                  <a:cubicBezTo>
                    <a:pt x="1165" y="1920"/>
                    <a:pt x="1244" y="1890"/>
                    <a:pt x="1306" y="1840"/>
                  </a:cubicBezTo>
                  <a:lnTo>
                    <a:pt x="1419" y="1840"/>
                  </a:lnTo>
                  <a:close/>
                  <a:moveTo>
                    <a:pt x="1028" y="692"/>
                  </a:moveTo>
                  <a:cubicBezTo>
                    <a:pt x="1280" y="944"/>
                    <a:pt x="1280" y="944"/>
                    <a:pt x="1280" y="944"/>
                  </a:cubicBezTo>
                  <a:cubicBezTo>
                    <a:pt x="1280" y="440"/>
                    <a:pt x="1280" y="440"/>
                    <a:pt x="1280" y="440"/>
                  </a:cubicBezTo>
                  <a:cubicBezTo>
                    <a:pt x="1280" y="341"/>
                    <a:pt x="1240" y="251"/>
                    <a:pt x="1174" y="186"/>
                  </a:cubicBezTo>
                  <a:cubicBezTo>
                    <a:pt x="1109" y="120"/>
                    <a:pt x="1019" y="80"/>
                    <a:pt x="920" y="80"/>
                  </a:cubicBezTo>
                  <a:cubicBezTo>
                    <a:pt x="906" y="80"/>
                    <a:pt x="892" y="81"/>
                    <a:pt x="878" y="82"/>
                  </a:cubicBezTo>
                  <a:cubicBezTo>
                    <a:pt x="811" y="72"/>
                    <a:pt x="692" y="93"/>
                    <a:pt x="627" y="112"/>
                  </a:cubicBezTo>
                  <a:cubicBezTo>
                    <a:pt x="708" y="40"/>
                    <a:pt x="812" y="0"/>
                    <a:pt x="920" y="0"/>
                  </a:cubicBezTo>
                  <a:cubicBezTo>
                    <a:pt x="1041" y="0"/>
                    <a:pt x="1151" y="50"/>
                    <a:pt x="1231" y="129"/>
                  </a:cubicBezTo>
                  <a:cubicBezTo>
                    <a:pt x="1310" y="209"/>
                    <a:pt x="1360" y="319"/>
                    <a:pt x="1360" y="440"/>
                  </a:cubicBezTo>
                  <a:cubicBezTo>
                    <a:pt x="1360" y="944"/>
                    <a:pt x="1360" y="944"/>
                    <a:pt x="1360" y="944"/>
                  </a:cubicBezTo>
                  <a:cubicBezTo>
                    <a:pt x="1612" y="692"/>
                    <a:pt x="1612" y="692"/>
                    <a:pt x="1612" y="692"/>
                  </a:cubicBezTo>
                  <a:cubicBezTo>
                    <a:pt x="1668" y="748"/>
                    <a:pt x="1668" y="748"/>
                    <a:pt x="1668" y="748"/>
                  </a:cubicBezTo>
                  <a:cubicBezTo>
                    <a:pt x="1320" y="1096"/>
                    <a:pt x="1320" y="1096"/>
                    <a:pt x="1320" y="1096"/>
                  </a:cubicBezTo>
                  <a:cubicBezTo>
                    <a:pt x="972" y="748"/>
                    <a:pt x="972" y="748"/>
                    <a:pt x="972" y="748"/>
                  </a:cubicBezTo>
                  <a:lnTo>
                    <a:pt x="1028" y="692"/>
                  </a:lnTo>
                  <a:close/>
                  <a:moveTo>
                    <a:pt x="462" y="1680"/>
                  </a:moveTo>
                  <a:cubicBezTo>
                    <a:pt x="210" y="1680"/>
                    <a:pt x="0" y="1480"/>
                    <a:pt x="0" y="1226"/>
                  </a:cubicBezTo>
                  <a:cubicBezTo>
                    <a:pt x="0" y="1017"/>
                    <a:pt x="111" y="865"/>
                    <a:pt x="307" y="795"/>
                  </a:cubicBezTo>
                  <a:cubicBezTo>
                    <a:pt x="293" y="500"/>
                    <a:pt x="493" y="270"/>
                    <a:pt x="786" y="243"/>
                  </a:cubicBezTo>
                  <a:cubicBezTo>
                    <a:pt x="807" y="241"/>
                    <a:pt x="828" y="240"/>
                    <a:pt x="847" y="240"/>
                  </a:cubicBezTo>
                  <a:cubicBezTo>
                    <a:pt x="986" y="240"/>
                    <a:pt x="1096" y="284"/>
                    <a:pt x="1189" y="363"/>
                  </a:cubicBezTo>
                  <a:cubicBezTo>
                    <a:pt x="1196" y="388"/>
                    <a:pt x="1200" y="414"/>
                    <a:pt x="1200" y="440"/>
                  </a:cubicBezTo>
                  <a:cubicBezTo>
                    <a:pt x="1200" y="750"/>
                    <a:pt x="1200" y="750"/>
                    <a:pt x="1200" y="750"/>
                  </a:cubicBezTo>
                  <a:cubicBezTo>
                    <a:pt x="1085" y="635"/>
                    <a:pt x="1085" y="635"/>
                    <a:pt x="1085" y="635"/>
                  </a:cubicBezTo>
                  <a:cubicBezTo>
                    <a:pt x="1054" y="604"/>
                    <a:pt x="1003" y="604"/>
                    <a:pt x="972" y="635"/>
                  </a:cubicBezTo>
                  <a:cubicBezTo>
                    <a:pt x="915" y="692"/>
                    <a:pt x="915" y="692"/>
                    <a:pt x="915" y="692"/>
                  </a:cubicBezTo>
                  <a:cubicBezTo>
                    <a:pt x="884" y="723"/>
                    <a:pt x="884" y="774"/>
                    <a:pt x="915" y="805"/>
                  </a:cubicBezTo>
                  <a:cubicBezTo>
                    <a:pt x="1264" y="1153"/>
                    <a:pt x="1264" y="1153"/>
                    <a:pt x="1264" y="1153"/>
                  </a:cubicBezTo>
                  <a:cubicBezTo>
                    <a:pt x="1294" y="1184"/>
                    <a:pt x="1346" y="1184"/>
                    <a:pt x="1376" y="1153"/>
                  </a:cubicBezTo>
                  <a:cubicBezTo>
                    <a:pt x="1725" y="805"/>
                    <a:pt x="1725" y="805"/>
                    <a:pt x="1725" y="805"/>
                  </a:cubicBezTo>
                  <a:cubicBezTo>
                    <a:pt x="1756" y="774"/>
                    <a:pt x="1756" y="723"/>
                    <a:pt x="1725" y="692"/>
                  </a:cubicBezTo>
                  <a:cubicBezTo>
                    <a:pt x="1668" y="635"/>
                    <a:pt x="1668" y="635"/>
                    <a:pt x="1668" y="635"/>
                  </a:cubicBezTo>
                  <a:cubicBezTo>
                    <a:pt x="1637" y="604"/>
                    <a:pt x="1586" y="604"/>
                    <a:pt x="1555" y="635"/>
                  </a:cubicBezTo>
                  <a:cubicBezTo>
                    <a:pt x="1440" y="750"/>
                    <a:pt x="1440" y="750"/>
                    <a:pt x="1440" y="750"/>
                  </a:cubicBezTo>
                  <a:cubicBezTo>
                    <a:pt x="1440" y="445"/>
                    <a:pt x="1440" y="445"/>
                    <a:pt x="1440" y="445"/>
                  </a:cubicBezTo>
                  <a:cubicBezTo>
                    <a:pt x="1534" y="444"/>
                    <a:pt x="1626" y="472"/>
                    <a:pt x="1702" y="532"/>
                  </a:cubicBezTo>
                  <a:cubicBezTo>
                    <a:pt x="1832" y="634"/>
                    <a:pt x="1875" y="795"/>
                    <a:pt x="1852" y="954"/>
                  </a:cubicBezTo>
                  <a:cubicBezTo>
                    <a:pt x="2003" y="1024"/>
                    <a:pt x="2080" y="1134"/>
                    <a:pt x="2080" y="1302"/>
                  </a:cubicBezTo>
                  <a:cubicBezTo>
                    <a:pt x="2080" y="1513"/>
                    <a:pt x="1905" y="1680"/>
                    <a:pt x="1696" y="1680"/>
                  </a:cubicBezTo>
                  <a:cubicBezTo>
                    <a:pt x="1449" y="1680"/>
                    <a:pt x="1581" y="1680"/>
                    <a:pt x="827" y="1680"/>
                  </a:cubicBezTo>
                  <a:cubicBezTo>
                    <a:pt x="810" y="1643"/>
                    <a:pt x="800" y="1602"/>
                    <a:pt x="800" y="1560"/>
                  </a:cubicBezTo>
                  <a:cubicBezTo>
                    <a:pt x="800" y="1370"/>
                    <a:pt x="800" y="1370"/>
                    <a:pt x="800" y="1370"/>
                  </a:cubicBezTo>
                  <a:cubicBezTo>
                    <a:pt x="915" y="1485"/>
                    <a:pt x="915" y="1485"/>
                    <a:pt x="915" y="1485"/>
                  </a:cubicBezTo>
                  <a:cubicBezTo>
                    <a:pt x="946" y="1516"/>
                    <a:pt x="997" y="1516"/>
                    <a:pt x="1028" y="1485"/>
                  </a:cubicBezTo>
                  <a:cubicBezTo>
                    <a:pt x="1085" y="1428"/>
                    <a:pt x="1085" y="1428"/>
                    <a:pt x="1085" y="1428"/>
                  </a:cubicBezTo>
                  <a:cubicBezTo>
                    <a:pt x="1116" y="1397"/>
                    <a:pt x="1116" y="1346"/>
                    <a:pt x="1085" y="1315"/>
                  </a:cubicBezTo>
                  <a:cubicBezTo>
                    <a:pt x="736" y="967"/>
                    <a:pt x="736" y="967"/>
                    <a:pt x="736" y="967"/>
                  </a:cubicBezTo>
                  <a:cubicBezTo>
                    <a:pt x="706" y="936"/>
                    <a:pt x="655" y="936"/>
                    <a:pt x="624" y="967"/>
                  </a:cubicBezTo>
                  <a:cubicBezTo>
                    <a:pt x="275" y="1315"/>
                    <a:pt x="275" y="1315"/>
                    <a:pt x="275" y="1315"/>
                  </a:cubicBezTo>
                  <a:cubicBezTo>
                    <a:pt x="244" y="1346"/>
                    <a:pt x="244" y="1397"/>
                    <a:pt x="275" y="1428"/>
                  </a:cubicBezTo>
                  <a:cubicBezTo>
                    <a:pt x="332" y="1485"/>
                    <a:pt x="332" y="1485"/>
                    <a:pt x="332" y="1485"/>
                  </a:cubicBezTo>
                  <a:cubicBezTo>
                    <a:pt x="363" y="1516"/>
                    <a:pt x="414" y="1516"/>
                    <a:pt x="445" y="1485"/>
                  </a:cubicBezTo>
                  <a:cubicBezTo>
                    <a:pt x="560" y="1370"/>
                    <a:pt x="560" y="1370"/>
                    <a:pt x="560" y="1370"/>
                  </a:cubicBezTo>
                  <a:cubicBezTo>
                    <a:pt x="560" y="1560"/>
                    <a:pt x="560" y="1560"/>
                    <a:pt x="560" y="1560"/>
                  </a:cubicBezTo>
                  <a:cubicBezTo>
                    <a:pt x="560" y="1601"/>
                    <a:pt x="565" y="1641"/>
                    <a:pt x="574" y="1680"/>
                  </a:cubicBezTo>
                  <a:lnTo>
                    <a:pt x="462" y="16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>
                <a:spcBef>
                  <a:spcPct val="0"/>
                </a:spcBef>
                <a:spcAft>
                  <a:spcPct val="0"/>
                </a:spcAft>
              </a:pPr>
              <a:endParaRPr lang="en-GB" sz="1800" kern="12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  <a:sym typeface="+mn-lt"/>
              </a:endParaRPr>
            </a:p>
          </p:txBody>
        </p:sp>
        <p:sp>
          <p:nvSpPr>
            <p:cNvPr id="111" name="636129904275467639Table First Content Row Header 13">
              <a:extLst>
                <a:ext uri="{FF2B5EF4-FFF2-40B4-BE49-F238E27FC236}">
                  <a16:creationId xmlns="" xmlns:a16="http://schemas.microsoft.com/office/drawing/2014/main" id="{E50BA122-DA42-441C-BB83-730863547A7F}"/>
                </a:ext>
              </a:extLst>
            </p:cNvPr>
            <p:cNvSpPr txBox="1"/>
            <p:nvPr/>
          </p:nvSpPr>
          <p:spPr>
            <a:xfrm>
              <a:off x="5399728" y="3144326"/>
              <a:ext cx="266098" cy="18697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lIns="0" tIns="0" rIns="0" bIns="0" rtlCol="0" anchor="t">
              <a:spAutoFit/>
            </a:bodyPr>
            <a:lstStyle/>
            <a:p>
              <a:pPr eaLnBrk="0" fontAlgn="base">
                <a:lnSpc>
                  <a:spcPct val="90000"/>
                </a:lnSpc>
                <a:spcBef>
                  <a:spcPts val="256"/>
                </a:spcBef>
                <a:spcAft>
                  <a:spcPct val="0"/>
                </a:spcAft>
                <a:buSzPct val="100000"/>
              </a:pPr>
              <a:r>
                <a:rPr lang="en-GB" sz="675" kern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rPr>
                <a:t>Digital</a:t>
              </a:r>
              <a:br>
                <a:rPr lang="en-GB" sz="675" kern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rPr>
              </a:br>
              <a:r>
                <a:rPr lang="en-GB" sz="675" kern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rPr>
                <a:t>skillset</a:t>
              </a:r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="" xmlns:a16="http://schemas.microsoft.com/office/drawing/2014/main" id="{1B7BAFFA-A42F-4712-976A-96A975B19CA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02472" y="3002742"/>
              <a:ext cx="359199" cy="428852"/>
              <a:chOff x="2147888" y="5303838"/>
              <a:chExt cx="3802062" cy="4449763"/>
            </a:xfrm>
            <a:solidFill>
              <a:schemeClr val="accent6"/>
            </a:solidFill>
          </p:grpSpPr>
          <p:sp>
            <p:nvSpPr>
              <p:cNvPr id="113" name="Freeform 5">
                <a:extLst>
                  <a:ext uri="{FF2B5EF4-FFF2-40B4-BE49-F238E27FC236}">
                    <a16:creationId xmlns="" xmlns:a16="http://schemas.microsoft.com/office/drawing/2014/main" id="{372DED2E-2C23-48E3-9BF0-3ECBAB7669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5425" y="6254751"/>
                <a:ext cx="150812" cy="152400"/>
              </a:xfrm>
              <a:custGeom>
                <a:avLst/>
                <a:gdLst>
                  <a:gd name="T0" fmla="*/ 0 w 67"/>
                  <a:gd name="T1" fmla="*/ 29 h 68"/>
                  <a:gd name="T2" fmla="*/ 67 w 67"/>
                  <a:gd name="T3" fmla="*/ 68 h 68"/>
                  <a:gd name="T4" fmla="*/ 61 w 67"/>
                  <a:gd name="T5" fmla="*/ 0 h 68"/>
                  <a:gd name="T6" fmla="*/ 0 w 67"/>
                  <a:gd name="T7" fmla="*/ 2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68">
                    <a:moveTo>
                      <a:pt x="0" y="29"/>
                    </a:moveTo>
                    <a:cubicBezTo>
                      <a:pt x="22" y="42"/>
                      <a:pt x="45" y="54"/>
                      <a:pt x="67" y="68"/>
                    </a:cubicBezTo>
                    <a:cubicBezTo>
                      <a:pt x="65" y="45"/>
                      <a:pt x="64" y="22"/>
                      <a:pt x="61" y="0"/>
                    </a:cubicBezTo>
                    <a:cubicBezTo>
                      <a:pt x="41" y="9"/>
                      <a:pt x="21" y="19"/>
                      <a:pt x="0" y="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800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  <a:sym typeface="+mn-lt"/>
                </a:endParaRPr>
              </a:p>
            </p:txBody>
          </p:sp>
          <p:sp>
            <p:nvSpPr>
              <p:cNvPr id="114" name="Freeform 6">
                <a:extLst>
                  <a:ext uri="{FF2B5EF4-FFF2-40B4-BE49-F238E27FC236}">
                    <a16:creationId xmlns="" xmlns:a16="http://schemas.microsoft.com/office/drawing/2014/main" id="{F0987A8D-AE65-4998-BBBC-9D2D91C673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7888" y="5303838"/>
                <a:ext cx="3802062" cy="4449763"/>
              </a:xfrm>
              <a:custGeom>
                <a:avLst/>
                <a:gdLst>
                  <a:gd name="T0" fmla="*/ 1586 w 1690"/>
                  <a:gd name="T1" fmla="*/ 904 h 1979"/>
                  <a:gd name="T2" fmla="*/ 1526 w 1690"/>
                  <a:gd name="T3" fmla="*/ 621 h 1979"/>
                  <a:gd name="T4" fmla="*/ 730 w 1690"/>
                  <a:gd name="T5" fmla="*/ 8 h 1979"/>
                  <a:gd name="T6" fmla="*/ 241 w 1690"/>
                  <a:gd name="T7" fmla="*/ 1087 h 1979"/>
                  <a:gd name="T8" fmla="*/ 1180 w 1690"/>
                  <a:gd name="T9" fmla="*/ 1979 h 1979"/>
                  <a:gd name="T10" fmla="*/ 1417 w 1690"/>
                  <a:gd name="T11" fmla="*/ 1566 h 1979"/>
                  <a:gd name="T12" fmla="*/ 1516 w 1690"/>
                  <a:gd name="T13" fmla="*/ 1350 h 1979"/>
                  <a:gd name="T14" fmla="*/ 1544 w 1690"/>
                  <a:gd name="T15" fmla="*/ 1247 h 1979"/>
                  <a:gd name="T16" fmla="*/ 1544 w 1690"/>
                  <a:gd name="T17" fmla="*/ 1140 h 1979"/>
                  <a:gd name="T18" fmla="*/ 1207 w 1690"/>
                  <a:gd name="T19" fmla="*/ 361 h 1979"/>
                  <a:gd name="T20" fmla="*/ 943 w 1690"/>
                  <a:gd name="T21" fmla="*/ 514 h 1979"/>
                  <a:gd name="T22" fmla="*/ 1238 w 1690"/>
                  <a:gd name="T23" fmla="*/ 849 h 1979"/>
                  <a:gd name="T24" fmla="*/ 996 w 1690"/>
                  <a:gd name="T25" fmla="*/ 809 h 1979"/>
                  <a:gd name="T26" fmla="*/ 1131 w 1690"/>
                  <a:gd name="T27" fmla="*/ 704 h 1979"/>
                  <a:gd name="T28" fmla="*/ 907 w 1690"/>
                  <a:gd name="T29" fmla="*/ 946 h 1979"/>
                  <a:gd name="T30" fmla="*/ 675 w 1690"/>
                  <a:gd name="T31" fmla="*/ 857 h 1979"/>
                  <a:gd name="T32" fmla="*/ 800 w 1690"/>
                  <a:gd name="T33" fmla="*/ 1066 h 1979"/>
                  <a:gd name="T34" fmla="*/ 908 w 1690"/>
                  <a:gd name="T35" fmla="*/ 534 h 1979"/>
                  <a:gd name="T36" fmla="*/ 469 w 1690"/>
                  <a:gd name="T37" fmla="*/ 704 h 1979"/>
                  <a:gd name="T38" fmla="*/ 604 w 1690"/>
                  <a:gd name="T39" fmla="*/ 809 h 1979"/>
                  <a:gd name="T40" fmla="*/ 362 w 1690"/>
                  <a:gd name="T41" fmla="*/ 849 h 1979"/>
                  <a:gd name="T42" fmla="*/ 762 w 1690"/>
                  <a:gd name="T43" fmla="*/ 452 h 1979"/>
                  <a:gd name="T44" fmla="*/ 393 w 1690"/>
                  <a:gd name="T45" fmla="*/ 361 h 1979"/>
                  <a:gd name="T46" fmla="*/ 512 w 1690"/>
                  <a:gd name="T47" fmla="*/ 575 h 1979"/>
                  <a:gd name="T48" fmla="*/ 551 w 1690"/>
                  <a:gd name="T49" fmla="*/ 329 h 1979"/>
                  <a:gd name="T50" fmla="*/ 896 w 1690"/>
                  <a:gd name="T51" fmla="*/ 385 h 1979"/>
                  <a:gd name="T52" fmla="*/ 714 w 1690"/>
                  <a:gd name="T53" fmla="*/ 320 h 1979"/>
                  <a:gd name="T54" fmla="*/ 800 w 1690"/>
                  <a:gd name="T55" fmla="*/ 90 h 1979"/>
                  <a:gd name="T56" fmla="*/ 1238 w 1690"/>
                  <a:gd name="T57" fmla="*/ 343 h 1979"/>
                  <a:gd name="T58" fmla="*/ 1082 w 1690"/>
                  <a:gd name="T59" fmla="*/ 533 h 1979"/>
                  <a:gd name="T60" fmla="*/ 1047 w 1690"/>
                  <a:gd name="T61" fmla="*/ 541 h 1979"/>
                  <a:gd name="T62" fmla="*/ 974 w 1690"/>
                  <a:gd name="T63" fmla="*/ 431 h 1979"/>
                  <a:gd name="T64" fmla="*/ 1047 w 1690"/>
                  <a:gd name="T65" fmla="*/ 541 h 1979"/>
                  <a:gd name="T66" fmla="*/ 981 w 1690"/>
                  <a:gd name="T67" fmla="*/ 626 h 1979"/>
                  <a:gd name="T68" fmla="*/ 979 w 1690"/>
                  <a:gd name="T69" fmla="*/ 775 h 1979"/>
                  <a:gd name="T70" fmla="*/ 559 w 1690"/>
                  <a:gd name="T71" fmla="*/ 673 h 1979"/>
                  <a:gd name="T72" fmla="*/ 800 w 1690"/>
                  <a:gd name="T73" fmla="*/ 513 h 1979"/>
                  <a:gd name="T74" fmla="*/ 872 w 1690"/>
                  <a:gd name="T75" fmla="*/ 596 h 1979"/>
                  <a:gd name="T76" fmla="*/ 800 w 1690"/>
                  <a:gd name="T77" fmla="*/ 849 h 1979"/>
                  <a:gd name="T78" fmla="*/ 553 w 1690"/>
                  <a:gd name="T79" fmla="*/ 540 h 1979"/>
                  <a:gd name="T80" fmla="*/ 684 w 1690"/>
                  <a:gd name="T81" fmla="*/ 455 h 1979"/>
                  <a:gd name="T82" fmla="*/ 725 w 1690"/>
                  <a:gd name="T83" fmla="*/ 355 h 1979"/>
                  <a:gd name="T84" fmla="*/ 857 w 1690"/>
                  <a:gd name="T85" fmla="*/ 363 h 1979"/>
                  <a:gd name="T86" fmla="*/ 725 w 1690"/>
                  <a:gd name="T87" fmla="*/ 355 h 1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90" h="1979">
                    <a:moveTo>
                      <a:pt x="1682" y="1045"/>
                    </a:moveTo>
                    <a:cubicBezTo>
                      <a:pt x="1678" y="1009"/>
                      <a:pt x="1666" y="1009"/>
                      <a:pt x="1586" y="904"/>
                    </a:cubicBezTo>
                    <a:cubicBezTo>
                      <a:pt x="1506" y="798"/>
                      <a:pt x="1518" y="809"/>
                      <a:pt x="1506" y="793"/>
                    </a:cubicBezTo>
                    <a:cubicBezTo>
                      <a:pt x="1494" y="777"/>
                      <a:pt x="1522" y="713"/>
                      <a:pt x="1526" y="621"/>
                    </a:cubicBezTo>
                    <a:cubicBezTo>
                      <a:pt x="1530" y="529"/>
                      <a:pt x="1505" y="435"/>
                      <a:pt x="1462" y="325"/>
                    </a:cubicBezTo>
                    <a:cubicBezTo>
                      <a:pt x="1346" y="23"/>
                      <a:pt x="834" y="0"/>
                      <a:pt x="730" y="8"/>
                    </a:cubicBezTo>
                    <a:cubicBezTo>
                      <a:pt x="360" y="37"/>
                      <a:pt x="208" y="270"/>
                      <a:pt x="142" y="377"/>
                    </a:cubicBezTo>
                    <a:cubicBezTo>
                      <a:pt x="0" y="608"/>
                      <a:pt x="73" y="899"/>
                      <a:pt x="241" y="1087"/>
                    </a:cubicBezTo>
                    <a:cubicBezTo>
                      <a:pt x="438" y="1296"/>
                      <a:pt x="971" y="1349"/>
                      <a:pt x="1165" y="1979"/>
                    </a:cubicBezTo>
                    <a:cubicBezTo>
                      <a:pt x="1180" y="1979"/>
                      <a:pt x="1180" y="1979"/>
                      <a:pt x="1180" y="1979"/>
                    </a:cubicBezTo>
                    <a:cubicBezTo>
                      <a:pt x="1179" y="1925"/>
                      <a:pt x="1180" y="1640"/>
                      <a:pt x="1198" y="1607"/>
                    </a:cubicBezTo>
                    <a:cubicBezTo>
                      <a:pt x="1216" y="1574"/>
                      <a:pt x="1288" y="1572"/>
                      <a:pt x="1417" y="1566"/>
                    </a:cubicBezTo>
                    <a:cubicBezTo>
                      <a:pt x="1546" y="1560"/>
                      <a:pt x="1549" y="1507"/>
                      <a:pt x="1554" y="1466"/>
                    </a:cubicBezTo>
                    <a:cubicBezTo>
                      <a:pt x="1560" y="1426"/>
                      <a:pt x="1519" y="1364"/>
                      <a:pt x="1516" y="1350"/>
                    </a:cubicBezTo>
                    <a:cubicBezTo>
                      <a:pt x="1514" y="1335"/>
                      <a:pt x="1558" y="1310"/>
                      <a:pt x="1562" y="1284"/>
                    </a:cubicBezTo>
                    <a:cubicBezTo>
                      <a:pt x="1565" y="1259"/>
                      <a:pt x="1543" y="1251"/>
                      <a:pt x="1544" y="1247"/>
                    </a:cubicBezTo>
                    <a:cubicBezTo>
                      <a:pt x="1544" y="1243"/>
                      <a:pt x="1562" y="1230"/>
                      <a:pt x="1564" y="1214"/>
                    </a:cubicBezTo>
                    <a:cubicBezTo>
                      <a:pt x="1566" y="1199"/>
                      <a:pt x="1542" y="1155"/>
                      <a:pt x="1544" y="1140"/>
                    </a:cubicBezTo>
                    <a:cubicBezTo>
                      <a:pt x="1548" y="1081"/>
                      <a:pt x="1690" y="1109"/>
                      <a:pt x="1682" y="1045"/>
                    </a:cubicBezTo>
                    <a:close/>
                    <a:moveTo>
                      <a:pt x="1207" y="361"/>
                    </a:moveTo>
                    <a:cubicBezTo>
                      <a:pt x="1179" y="313"/>
                      <a:pt x="982" y="388"/>
                      <a:pt x="935" y="408"/>
                    </a:cubicBezTo>
                    <a:cubicBezTo>
                      <a:pt x="939" y="443"/>
                      <a:pt x="942" y="479"/>
                      <a:pt x="943" y="514"/>
                    </a:cubicBezTo>
                    <a:cubicBezTo>
                      <a:pt x="1030" y="569"/>
                      <a:pt x="1104" y="627"/>
                      <a:pt x="1156" y="679"/>
                    </a:cubicBezTo>
                    <a:cubicBezTo>
                      <a:pt x="1227" y="749"/>
                      <a:pt x="1260" y="811"/>
                      <a:pt x="1238" y="849"/>
                    </a:cubicBezTo>
                    <a:cubicBezTo>
                      <a:pt x="1199" y="918"/>
                      <a:pt x="1027" y="859"/>
                      <a:pt x="963" y="835"/>
                    </a:cubicBezTo>
                    <a:cubicBezTo>
                      <a:pt x="975" y="827"/>
                      <a:pt x="986" y="819"/>
                      <a:pt x="996" y="809"/>
                    </a:cubicBezTo>
                    <a:cubicBezTo>
                      <a:pt x="1039" y="824"/>
                      <a:pt x="1184" y="871"/>
                      <a:pt x="1207" y="831"/>
                    </a:cubicBezTo>
                    <a:cubicBezTo>
                      <a:pt x="1220" y="809"/>
                      <a:pt x="1190" y="762"/>
                      <a:pt x="1131" y="704"/>
                    </a:cubicBezTo>
                    <a:cubicBezTo>
                      <a:pt x="1085" y="659"/>
                      <a:pt x="1020" y="608"/>
                      <a:pt x="944" y="558"/>
                    </a:cubicBezTo>
                    <a:cubicBezTo>
                      <a:pt x="947" y="684"/>
                      <a:pt x="939" y="824"/>
                      <a:pt x="907" y="946"/>
                    </a:cubicBezTo>
                    <a:cubicBezTo>
                      <a:pt x="882" y="1043"/>
                      <a:pt x="844" y="1103"/>
                      <a:pt x="800" y="1103"/>
                    </a:cubicBezTo>
                    <a:cubicBezTo>
                      <a:pt x="721" y="1103"/>
                      <a:pt x="686" y="924"/>
                      <a:pt x="675" y="857"/>
                    </a:cubicBezTo>
                    <a:cubicBezTo>
                      <a:pt x="687" y="863"/>
                      <a:pt x="700" y="868"/>
                      <a:pt x="714" y="873"/>
                    </a:cubicBezTo>
                    <a:cubicBezTo>
                      <a:pt x="722" y="917"/>
                      <a:pt x="754" y="1066"/>
                      <a:pt x="800" y="1066"/>
                    </a:cubicBezTo>
                    <a:cubicBezTo>
                      <a:pt x="826" y="1066"/>
                      <a:pt x="851" y="1017"/>
                      <a:pt x="872" y="937"/>
                    </a:cubicBezTo>
                    <a:cubicBezTo>
                      <a:pt x="905" y="811"/>
                      <a:pt x="912" y="665"/>
                      <a:pt x="908" y="534"/>
                    </a:cubicBezTo>
                    <a:cubicBezTo>
                      <a:pt x="873" y="513"/>
                      <a:pt x="837" y="492"/>
                      <a:pt x="800" y="472"/>
                    </a:cubicBezTo>
                    <a:cubicBezTo>
                      <a:pt x="684" y="534"/>
                      <a:pt x="562" y="612"/>
                      <a:pt x="469" y="704"/>
                    </a:cubicBezTo>
                    <a:cubicBezTo>
                      <a:pt x="410" y="762"/>
                      <a:pt x="380" y="809"/>
                      <a:pt x="393" y="831"/>
                    </a:cubicBezTo>
                    <a:cubicBezTo>
                      <a:pt x="416" y="871"/>
                      <a:pt x="561" y="824"/>
                      <a:pt x="604" y="809"/>
                    </a:cubicBezTo>
                    <a:cubicBezTo>
                      <a:pt x="614" y="819"/>
                      <a:pt x="625" y="827"/>
                      <a:pt x="637" y="835"/>
                    </a:cubicBezTo>
                    <a:cubicBezTo>
                      <a:pt x="573" y="859"/>
                      <a:pt x="401" y="918"/>
                      <a:pt x="362" y="849"/>
                    </a:cubicBezTo>
                    <a:cubicBezTo>
                      <a:pt x="340" y="811"/>
                      <a:pt x="373" y="749"/>
                      <a:pt x="444" y="679"/>
                    </a:cubicBezTo>
                    <a:cubicBezTo>
                      <a:pt x="534" y="589"/>
                      <a:pt x="650" y="513"/>
                      <a:pt x="762" y="452"/>
                    </a:cubicBezTo>
                    <a:cubicBezTo>
                      <a:pt x="690" y="416"/>
                      <a:pt x="615" y="384"/>
                      <a:pt x="541" y="364"/>
                    </a:cubicBezTo>
                    <a:cubicBezTo>
                      <a:pt x="461" y="342"/>
                      <a:pt x="406" y="339"/>
                      <a:pt x="393" y="361"/>
                    </a:cubicBezTo>
                    <a:cubicBezTo>
                      <a:pt x="370" y="401"/>
                      <a:pt x="483" y="503"/>
                      <a:pt x="518" y="533"/>
                    </a:cubicBezTo>
                    <a:cubicBezTo>
                      <a:pt x="515" y="547"/>
                      <a:pt x="513" y="561"/>
                      <a:pt x="512" y="575"/>
                    </a:cubicBezTo>
                    <a:cubicBezTo>
                      <a:pt x="459" y="532"/>
                      <a:pt x="322" y="412"/>
                      <a:pt x="362" y="343"/>
                    </a:cubicBezTo>
                    <a:cubicBezTo>
                      <a:pt x="384" y="305"/>
                      <a:pt x="454" y="302"/>
                      <a:pt x="551" y="329"/>
                    </a:cubicBezTo>
                    <a:cubicBezTo>
                      <a:pt x="634" y="352"/>
                      <a:pt x="720" y="390"/>
                      <a:pt x="800" y="431"/>
                    </a:cubicBezTo>
                    <a:cubicBezTo>
                      <a:pt x="833" y="414"/>
                      <a:pt x="865" y="399"/>
                      <a:pt x="896" y="385"/>
                    </a:cubicBezTo>
                    <a:cubicBezTo>
                      <a:pt x="890" y="334"/>
                      <a:pt x="856" y="126"/>
                      <a:pt x="800" y="126"/>
                    </a:cubicBezTo>
                    <a:cubicBezTo>
                      <a:pt x="754" y="126"/>
                      <a:pt x="722" y="276"/>
                      <a:pt x="714" y="320"/>
                    </a:cubicBezTo>
                    <a:cubicBezTo>
                      <a:pt x="700" y="324"/>
                      <a:pt x="687" y="330"/>
                      <a:pt x="675" y="336"/>
                    </a:cubicBezTo>
                    <a:cubicBezTo>
                      <a:pt x="686" y="269"/>
                      <a:pt x="721" y="90"/>
                      <a:pt x="800" y="90"/>
                    </a:cubicBezTo>
                    <a:cubicBezTo>
                      <a:pt x="886" y="90"/>
                      <a:pt x="921" y="299"/>
                      <a:pt x="931" y="370"/>
                    </a:cubicBezTo>
                    <a:cubicBezTo>
                      <a:pt x="997" y="343"/>
                      <a:pt x="1195" y="269"/>
                      <a:pt x="1238" y="343"/>
                    </a:cubicBezTo>
                    <a:cubicBezTo>
                      <a:pt x="1278" y="412"/>
                      <a:pt x="1141" y="532"/>
                      <a:pt x="1088" y="575"/>
                    </a:cubicBezTo>
                    <a:cubicBezTo>
                      <a:pt x="1087" y="561"/>
                      <a:pt x="1085" y="546"/>
                      <a:pt x="1082" y="533"/>
                    </a:cubicBezTo>
                    <a:cubicBezTo>
                      <a:pt x="1117" y="503"/>
                      <a:pt x="1230" y="401"/>
                      <a:pt x="1207" y="361"/>
                    </a:cubicBezTo>
                    <a:close/>
                    <a:moveTo>
                      <a:pt x="1047" y="541"/>
                    </a:moveTo>
                    <a:cubicBezTo>
                      <a:pt x="1024" y="524"/>
                      <a:pt x="1001" y="509"/>
                      <a:pt x="978" y="494"/>
                    </a:cubicBezTo>
                    <a:cubicBezTo>
                      <a:pt x="977" y="473"/>
                      <a:pt x="976" y="452"/>
                      <a:pt x="974" y="431"/>
                    </a:cubicBezTo>
                    <a:cubicBezTo>
                      <a:pt x="978" y="429"/>
                      <a:pt x="982" y="427"/>
                      <a:pt x="987" y="426"/>
                    </a:cubicBezTo>
                    <a:cubicBezTo>
                      <a:pt x="1016" y="458"/>
                      <a:pt x="1037" y="497"/>
                      <a:pt x="1047" y="541"/>
                    </a:cubicBezTo>
                    <a:close/>
                    <a:moveTo>
                      <a:pt x="972" y="782"/>
                    </a:moveTo>
                    <a:cubicBezTo>
                      <a:pt x="977" y="730"/>
                      <a:pt x="980" y="677"/>
                      <a:pt x="981" y="626"/>
                    </a:cubicBezTo>
                    <a:cubicBezTo>
                      <a:pt x="1001" y="641"/>
                      <a:pt x="1022" y="657"/>
                      <a:pt x="1041" y="673"/>
                    </a:cubicBezTo>
                    <a:cubicBezTo>
                      <a:pt x="1029" y="712"/>
                      <a:pt x="1007" y="747"/>
                      <a:pt x="979" y="775"/>
                    </a:cubicBezTo>
                    <a:cubicBezTo>
                      <a:pt x="977" y="778"/>
                      <a:pt x="974" y="780"/>
                      <a:pt x="972" y="782"/>
                    </a:cubicBezTo>
                    <a:close/>
                    <a:moveTo>
                      <a:pt x="559" y="673"/>
                    </a:moveTo>
                    <a:cubicBezTo>
                      <a:pt x="623" y="620"/>
                      <a:pt x="694" y="574"/>
                      <a:pt x="764" y="534"/>
                    </a:cubicBezTo>
                    <a:cubicBezTo>
                      <a:pt x="776" y="527"/>
                      <a:pt x="788" y="520"/>
                      <a:pt x="800" y="513"/>
                    </a:cubicBezTo>
                    <a:cubicBezTo>
                      <a:pt x="824" y="527"/>
                      <a:pt x="848" y="541"/>
                      <a:pt x="872" y="555"/>
                    </a:cubicBezTo>
                    <a:cubicBezTo>
                      <a:pt x="872" y="569"/>
                      <a:pt x="872" y="583"/>
                      <a:pt x="872" y="596"/>
                    </a:cubicBezTo>
                    <a:cubicBezTo>
                      <a:pt x="872" y="676"/>
                      <a:pt x="868" y="762"/>
                      <a:pt x="855" y="843"/>
                    </a:cubicBezTo>
                    <a:cubicBezTo>
                      <a:pt x="837" y="847"/>
                      <a:pt x="819" y="849"/>
                      <a:pt x="800" y="849"/>
                    </a:cubicBezTo>
                    <a:cubicBezTo>
                      <a:pt x="689" y="849"/>
                      <a:pt x="592" y="778"/>
                      <a:pt x="559" y="673"/>
                    </a:cubicBezTo>
                    <a:close/>
                    <a:moveTo>
                      <a:pt x="553" y="540"/>
                    </a:moveTo>
                    <a:cubicBezTo>
                      <a:pt x="563" y="497"/>
                      <a:pt x="584" y="457"/>
                      <a:pt x="613" y="426"/>
                    </a:cubicBezTo>
                    <a:cubicBezTo>
                      <a:pt x="637" y="434"/>
                      <a:pt x="661" y="444"/>
                      <a:pt x="684" y="455"/>
                    </a:cubicBezTo>
                    <a:cubicBezTo>
                      <a:pt x="640" y="481"/>
                      <a:pt x="596" y="510"/>
                      <a:pt x="553" y="540"/>
                    </a:cubicBezTo>
                    <a:close/>
                    <a:moveTo>
                      <a:pt x="725" y="355"/>
                    </a:moveTo>
                    <a:cubicBezTo>
                      <a:pt x="767" y="342"/>
                      <a:pt x="812" y="340"/>
                      <a:pt x="855" y="349"/>
                    </a:cubicBezTo>
                    <a:cubicBezTo>
                      <a:pt x="855" y="354"/>
                      <a:pt x="856" y="358"/>
                      <a:pt x="857" y="363"/>
                    </a:cubicBezTo>
                    <a:cubicBezTo>
                      <a:pt x="838" y="372"/>
                      <a:pt x="819" y="381"/>
                      <a:pt x="800" y="391"/>
                    </a:cubicBezTo>
                    <a:cubicBezTo>
                      <a:pt x="775" y="378"/>
                      <a:pt x="750" y="366"/>
                      <a:pt x="725" y="3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800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  <a:sym typeface="+mn-lt"/>
                </a:endParaRPr>
              </a:p>
            </p:txBody>
          </p:sp>
        </p:grpSp>
        <p:sp>
          <p:nvSpPr>
            <p:cNvPr id="115" name="636129904275467639Table First Content Row Header 17">
              <a:extLst>
                <a:ext uri="{FF2B5EF4-FFF2-40B4-BE49-F238E27FC236}">
                  <a16:creationId xmlns="" xmlns:a16="http://schemas.microsoft.com/office/drawing/2014/main" id="{A1F3CFB3-2047-4F7F-961E-8CA7D0379484}"/>
                </a:ext>
              </a:extLst>
            </p:cNvPr>
            <p:cNvSpPr txBox="1"/>
            <p:nvPr/>
          </p:nvSpPr>
          <p:spPr>
            <a:xfrm>
              <a:off x="3944326" y="3781435"/>
              <a:ext cx="437619" cy="9348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lIns="0" tIns="0" rIns="0" bIns="0" rtlCol="0" anchor="t">
              <a:spAutoFit/>
            </a:bodyPr>
            <a:lstStyle/>
            <a:p>
              <a:pPr algn="ctr" eaLnBrk="0" fontAlgn="base">
                <a:lnSpc>
                  <a:spcPct val="90000"/>
                </a:lnSpc>
                <a:spcBef>
                  <a:spcPts val="256"/>
                </a:spcBef>
                <a:spcAft>
                  <a:spcPct val="0"/>
                </a:spcAft>
                <a:buSzPct val="100000"/>
              </a:pPr>
              <a:r>
                <a:rPr lang="en-GB" sz="675" kern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rPr>
                <a:t>Community</a:t>
              </a:r>
            </a:p>
          </p:txBody>
        </p:sp>
        <p:grpSp>
          <p:nvGrpSpPr>
            <p:cNvPr id="116" name="Group 297">
              <a:extLst>
                <a:ext uri="{FF2B5EF4-FFF2-40B4-BE49-F238E27FC236}">
                  <a16:creationId xmlns="" xmlns:a16="http://schemas.microsoft.com/office/drawing/2014/main" id="{16026D58-AE06-436A-B121-5C0D52BD2BA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080742" y="3390544"/>
              <a:ext cx="414275" cy="344898"/>
              <a:chOff x="2953" y="2535"/>
              <a:chExt cx="419" cy="322"/>
            </a:xfrm>
            <a:solidFill>
              <a:srgbClr val="92D050"/>
            </a:solidFill>
          </p:grpSpPr>
          <p:sp>
            <p:nvSpPr>
              <p:cNvPr id="117" name="Freeform 299">
                <a:extLst>
                  <a:ext uri="{FF2B5EF4-FFF2-40B4-BE49-F238E27FC236}">
                    <a16:creationId xmlns="" xmlns:a16="http://schemas.microsoft.com/office/drawing/2014/main" id="{6424B10D-5F0A-47E2-88D4-558CF2EAC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" y="2628"/>
                <a:ext cx="62" cy="30"/>
              </a:xfrm>
              <a:custGeom>
                <a:avLst/>
                <a:gdLst>
                  <a:gd name="T0" fmla="*/ 93 w 491"/>
                  <a:gd name="T1" fmla="*/ 0 h 237"/>
                  <a:gd name="T2" fmla="*/ 398 w 491"/>
                  <a:gd name="T3" fmla="*/ 0 h 237"/>
                  <a:gd name="T4" fmla="*/ 446 w 491"/>
                  <a:gd name="T5" fmla="*/ 2 h 237"/>
                  <a:gd name="T6" fmla="*/ 491 w 491"/>
                  <a:gd name="T7" fmla="*/ 9 h 237"/>
                  <a:gd name="T8" fmla="*/ 468 w 491"/>
                  <a:gd name="T9" fmla="*/ 47 h 237"/>
                  <a:gd name="T10" fmla="*/ 448 w 491"/>
                  <a:gd name="T11" fmla="*/ 87 h 237"/>
                  <a:gd name="T12" fmla="*/ 433 w 491"/>
                  <a:gd name="T13" fmla="*/ 130 h 237"/>
                  <a:gd name="T14" fmla="*/ 423 w 491"/>
                  <a:gd name="T15" fmla="*/ 175 h 237"/>
                  <a:gd name="T16" fmla="*/ 418 w 491"/>
                  <a:gd name="T17" fmla="*/ 221 h 237"/>
                  <a:gd name="T18" fmla="*/ 381 w 491"/>
                  <a:gd name="T19" fmla="*/ 206 h 237"/>
                  <a:gd name="T20" fmla="*/ 343 w 491"/>
                  <a:gd name="T21" fmla="*/ 197 h 237"/>
                  <a:gd name="T22" fmla="*/ 303 w 491"/>
                  <a:gd name="T23" fmla="*/ 190 h 237"/>
                  <a:gd name="T24" fmla="*/ 262 w 491"/>
                  <a:gd name="T25" fmla="*/ 188 h 237"/>
                  <a:gd name="T26" fmla="*/ 211 w 491"/>
                  <a:gd name="T27" fmla="*/ 191 h 237"/>
                  <a:gd name="T28" fmla="*/ 162 w 491"/>
                  <a:gd name="T29" fmla="*/ 201 h 237"/>
                  <a:gd name="T30" fmla="*/ 117 w 491"/>
                  <a:gd name="T31" fmla="*/ 216 h 237"/>
                  <a:gd name="T32" fmla="*/ 73 w 491"/>
                  <a:gd name="T33" fmla="*/ 237 h 237"/>
                  <a:gd name="T34" fmla="*/ 70 w 491"/>
                  <a:gd name="T35" fmla="*/ 187 h 237"/>
                  <a:gd name="T36" fmla="*/ 61 w 491"/>
                  <a:gd name="T37" fmla="*/ 139 h 237"/>
                  <a:gd name="T38" fmla="*/ 45 w 491"/>
                  <a:gd name="T39" fmla="*/ 93 h 237"/>
                  <a:gd name="T40" fmla="*/ 25 w 491"/>
                  <a:gd name="T41" fmla="*/ 50 h 237"/>
                  <a:gd name="T42" fmla="*/ 0 w 491"/>
                  <a:gd name="T43" fmla="*/ 9 h 237"/>
                  <a:gd name="T44" fmla="*/ 45 w 491"/>
                  <a:gd name="T45" fmla="*/ 2 h 237"/>
                  <a:gd name="T46" fmla="*/ 93 w 491"/>
                  <a:gd name="T47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91" h="237">
                    <a:moveTo>
                      <a:pt x="93" y="0"/>
                    </a:moveTo>
                    <a:lnTo>
                      <a:pt x="398" y="0"/>
                    </a:lnTo>
                    <a:lnTo>
                      <a:pt x="446" y="2"/>
                    </a:lnTo>
                    <a:lnTo>
                      <a:pt x="491" y="9"/>
                    </a:lnTo>
                    <a:lnTo>
                      <a:pt x="468" y="47"/>
                    </a:lnTo>
                    <a:lnTo>
                      <a:pt x="448" y="87"/>
                    </a:lnTo>
                    <a:lnTo>
                      <a:pt x="433" y="130"/>
                    </a:lnTo>
                    <a:lnTo>
                      <a:pt x="423" y="175"/>
                    </a:lnTo>
                    <a:lnTo>
                      <a:pt x="418" y="221"/>
                    </a:lnTo>
                    <a:lnTo>
                      <a:pt x="381" y="206"/>
                    </a:lnTo>
                    <a:lnTo>
                      <a:pt x="343" y="197"/>
                    </a:lnTo>
                    <a:lnTo>
                      <a:pt x="303" y="190"/>
                    </a:lnTo>
                    <a:lnTo>
                      <a:pt x="262" y="188"/>
                    </a:lnTo>
                    <a:lnTo>
                      <a:pt x="211" y="191"/>
                    </a:lnTo>
                    <a:lnTo>
                      <a:pt x="162" y="201"/>
                    </a:lnTo>
                    <a:lnTo>
                      <a:pt x="117" y="216"/>
                    </a:lnTo>
                    <a:lnTo>
                      <a:pt x="73" y="237"/>
                    </a:lnTo>
                    <a:lnTo>
                      <a:pt x="70" y="187"/>
                    </a:lnTo>
                    <a:lnTo>
                      <a:pt x="61" y="139"/>
                    </a:lnTo>
                    <a:lnTo>
                      <a:pt x="45" y="93"/>
                    </a:lnTo>
                    <a:lnTo>
                      <a:pt x="25" y="50"/>
                    </a:lnTo>
                    <a:lnTo>
                      <a:pt x="0" y="9"/>
                    </a:lnTo>
                    <a:lnTo>
                      <a:pt x="45" y="2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GB" sz="1800" kern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18" name="Freeform 300">
                <a:extLst>
                  <a:ext uri="{FF2B5EF4-FFF2-40B4-BE49-F238E27FC236}">
                    <a16:creationId xmlns="" xmlns:a16="http://schemas.microsoft.com/office/drawing/2014/main" id="{173076D1-752C-4718-A6A5-33E4FB1CD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8" y="2535"/>
                <a:ext cx="90" cy="90"/>
              </a:xfrm>
              <a:custGeom>
                <a:avLst/>
                <a:gdLst>
                  <a:gd name="T0" fmla="*/ 358 w 717"/>
                  <a:gd name="T1" fmla="*/ 0 h 721"/>
                  <a:gd name="T2" fmla="*/ 403 w 717"/>
                  <a:gd name="T3" fmla="*/ 3 h 721"/>
                  <a:gd name="T4" fmla="*/ 447 w 717"/>
                  <a:gd name="T5" fmla="*/ 11 h 721"/>
                  <a:gd name="T6" fmla="*/ 488 w 717"/>
                  <a:gd name="T7" fmla="*/ 25 h 721"/>
                  <a:gd name="T8" fmla="*/ 527 w 717"/>
                  <a:gd name="T9" fmla="*/ 43 h 721"/>
                  <a:gd name="T10" fmla="*/ 564 w 717"/>
                  <a:gd name="T11" fmla="*/ 65 h 721"/>
                  <a:gd name="T12" fmla="*/ 596 w 717"/>
                  <a:gd name="T13" fmla="*/ 91 h 721"/>
                  <a:gd name="T14" fmla="*/ 627 w 717"/>
                  <a:gd name="T15" fmla="*/ 121 h 721"/>
                  <a:gd name="T16" fmla="*/ 653 w 717"/>
                  <a:gd name="T17" fmla="*/ 155 h 721"/>
                  <a:gd name="T18" fmla="*/ 676 w 717"/>
                  <a:gd name="T19" fmla="*/ 191 h 721"/>
                  <a:gd name="T20" fmla="*/ 693 w 717"/>
                  <a:gd name="T21" fmla="*/ 231 h 721"/>
                  <a:gd name="T22" fmla="*/ 706 w 717"/>
                  <a:gd name="T23" fmla="*/ 272 h 721"/>
                  <a:gd name="T24" fmla="*/ 714 w 717"/>
                  <a:gd name="T25" fmla="*/ 315 h 721"/>
                  <a:gd name="T26" fmla="*/ 717 w 717"/>
                  <a:gd name="T27" fmla="*/ 360 h 721"/>
                  <a:gd name="T28" fmla="*/ 714 w 717"/>
                  <a:gd name="T29" fmla="*/ 405 h 721"/>
                  <a:gd name="T30" fmla="*/ 706 w 717"/>
                  <a:gd name="T31" fmla="*/ 449 h 721"/>
                  <a:gd name="T32" fmla="*/ 693 w 717"/>
                  <a:gd name="T33" fmla="*/ 491 h 721"/>
                  <a:gd name="T34" fmla="*/ 676 w 717"/>
                  <a:gd name="T35" fmla="*/ 530 h 721"/>
                  <a:gd name="T36" fmla="*/ 653 w 717"/>
                  <a:gd name="T37" fmla="*/ 566 h 721"/>
                  <a:gd name="T38" fmla="*/ 627 w 717"/>
                  <a:gd name="T39" fmla="*/ 599 h 721"/>
                  <a:gd name="T40" fmla="*/ 596 w 717"/>
                  <a:gd name="T41" fmla="*/ 630 h 721"/>
                  <a:gd name="T42" fmla="*/ 564 w 717"/>
                  <a:gd name="T43" fmla="*/ 656 h 721"/>
                  <a:gd name="T44" fmla="*/ 527 w 717"/>
                  <a:gd name="T45" fmla="*/ 678 h 721"/>
                  <a:gd name="T46" fmla="*/ 488 w 717"/>
                  <a:gd name="T47" fmla="*/ 696 h 721"/>
                  <a:gd name="T48" fmla="*/ 447 w 717"/>
                  <a:gd name="T49" fmla="*/ 709 h 721"/>
                  <a:gd name="T50" fmla="*/ 403 w 717"/>
                  <a:gd name="T51" fmla="*/ 718 h 721"/>
                  <a:gd name="T52" fmla="*/ 358 w 717"/>
                  <a:gd name="T53" fmla="*/ 721 h 721"/>
                  <a:gd name="T54" fmla="*/ 313 w 717"/>
                  <a:gd name="T55" fmla="*/ 718 h 721"/>
                  <a:gd name="T56" fmla="*/ 269 w 717"/>
                  <a:gd name="T57" fmla="*/ 709 h 721"/>
                  <a:gd name="T58" fmla="*/ 229 w 717"/>
                  <a:gd name="T59" fmla="*/ 696 h 721"/>
                  <a:gd name="T60" fmla="*/ 189 w 717"/>
                  <a:gd name="T61" fmla="*/ 678 h 721"/>
                  <a:gd name="T62" fmla="*/ 153 w 717"/>
                  <a:gd name="T63" fmla="*/ 656 h 721"/>
                  <a:gd name="T64" fmla="*/ 120 w 717"/>
                  <a:gd name="T65" fmla="*/ 630 h 721"/>
                  <a:gd name="T66" fmla="*/ 90 w 717"/>
                  <a:gd name="T67" fmla="*/ 599 h 721"/>
                  <a:gd name="T68" fmla="*/ 64 w 717"/>
                  <a:gd name="T69" fmla="*/ 566 h 721"/>
                  <a:gd name="T70" fmla="*/ 41 w 717"/>
                  <a:gd name="T71" fmla="*/ 530 h 721"/>
                  <a:gd name="T72" fmla="*/ 23 w 717"/>
                  <a:gd name="T73" fmla="*/ 491 h 721"/>
                  <a:gd name="T74" fmla="*/ 10 w 717"/>
                  <a:gd name="T75" fmla="*/ 449 h 721"/>
                  <a:gd name="T76" fmla="*/ 2 w 717"/>
                  <a:gd name="T77" fmla="*/ 405 h 721"/>
                  <a:gd name="T78" fmla="*/ 0 w 717"/>
                  <a:gd name="T79" fmla="*/ 360 h 721"/>
                  <a:gd name="T80" fmla="*/ 2 w 717"/>
                  <a:gd name="T81" fmla="*/ 315 h 721"/>
                  <a:gd name="T82" fmla="*/ 10 w 717"/>
                  <a:gd name="T83" fmla="*/ 272 h 721"/>
                  <a:gd name="T84" fmla="*/ 23 w 717"/>
                  <a:gd name="T85" fmla="*/ 231 h 721"/>
                  <a:gd name="T86" fmla="*/ 41 w 717"/>
                  <a:gd name="T87" fmla="*/ 191 h 721"/>
                  <a:gd name="T88" fmla="*/ 64 w 717"/>
                  <a:gd name="T89" fmla="*/ 155 h 721"/>
                  <a:gd name="T90" fmla="*/ 90 w 717"/>
                  <a:gd name="T91" fmla="*/ 121 h 721"/>
                  <a:gd name="T92" fmla="*/ 120 w 717"/>
                  <a:gd name="T93" fmla="*/ 91 h 721"/>
                  <a:gd name="T94" fmla="*/ 153 w 717"/>
                  <a:gd name="T95" fmla="*/ 65 h 721"/>
                  <a:gd name="T96" fmla="*/ 189 w 717"/>
                  <a:gd name="T97" fmla="*/ 43 h 721"/>
                  <a:gd name="T98" fmla="*/ 229 w 717"/>
                  <a:gd name="T99" fmla="*/ 25 h 721"/>
                  <a:gd name="T100" fmla="*/ 269 w 717"/>
                  <a:gd name="T101" fmla="*/ 11 h 721"/>
                  <a:gd name="T102" fmla="*/ 313 w 717"/>
                  <a:gd name="T103" fmla="*/ 3 h 721"/>
                  <a:gd name="T104" fmla="*/ 358 w 717"/>
                  <a:gd name="T105" fmla="*/ 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17" h="721">
                    <a:moveTo>
                      <a:pt x="358" y="0"/>
                    </a:moveTo>
                    <a:lnTo>
                      <a:pt x="403" y="3"/>
                    </a:lnTo>
                    <a:lnTo>
                      <a:pt x="447" y="11"/>
                    </a:lnTo>
                    <a:lnTo>
                      <a:pt x="488" y="25"/>
                    </a:lnTo>
                    <a:lnTo>
                      <a:pt x="527" y="43"/>
                    </a:lnTo>
                    <a:lnTo>
                      <a:pt x="564" y="65"/>
                    </a:lnTo>
                    <a:lnTo>
                      <a:pt x="596" y="91"/>
                    </a:lnTo>
                    <a:lnTo>
                      <a:pt x="627" y="121"/>
                    </a:lnTo>
                    <a:lnTo>
                      <a:pt x="653" y="155"/>
                    </a:lnTo>
                    <a:lnTo>
                      <a:pt x="676" y="191"/>
                    </a:lnTo>
                    <a:lnTo>
                      <a:pt x="693" y="231"/>
                    </a:lnTo>
                    <a:lnTo>
                      <a:pt x="706" y="272"/>
                    </a:lnTo>
                    <a:lnTo>
                      <a:pt x="714" y="315"/>
                    </a:lnTo>
                    <a:lnTo>
                      <a:pt x="717" y="360"/>
                    </a:lnTo>
                    <a:lnTo>
                      <a:pt x="714" y="405"/>
                    </a:lnTo>
                    <a:lnTo>
                      <a:pt x="706" y="449"/>
                    </a:lnTo>
                    <a:lnTo>
                      <a:pt x="693" y="491"/>
                    </a:lnTo>
                    <a:lnTo>
                      <a:pt x="676" y="530"/>
                    </a:lnTo>
                    <a:lnTo>
                      <a:pt x="653" y="566"/>
                    </a:lnTo>
                    <a:lnTo>
                      <a:pt x="627" y="599"/>
                    </a:lnTo>
                    <a:lnTo>
                      <a:pt x="596" y="630"/>
                    </a:lnTo>
                    <a:lnTo>
                      <a:pt x="564" y="656"/>
                    </a:lnTo>
                    <a:lnTo>
                      <a:pt x="527" y="678"/>
                    </a:lnTo>
                    <a:lnTo>
                      <a:pt x="488" y="696"/>
                    </a:lnTo>
                    <a:lnTo>
                      <a:pt x="447" y="709"/>
                    </a:lnTo>
                    <a:lnTo>
                      <a:pt x="403" y="718"/>
                    </a:lnTo>
                    <a:lnTo>
                      <a:pt x="358" y="721"/>
                    </a:lnTo>
                    <a:lnTo>
                      <a:pt x="313" y="718"/>
                    </a:lnTo>
                    <a:lnTo>
                      <a:pt x="269" y="709"/>
                    </a:lnTo>
                    <a:lnTo>
                      <a:pt x="229" y="696"/>
                    </a:lnTo>
                    <a:lnTo>
                      <a:pt x="189" y="678"/>
                    </a:lnTo>
                    <a:lnTo>
                      <a:pt x="153" y="656"/>
                    </a:lnTo>
                    <a:lnTo>
                      <a:pt x="120" y="630"/>
                    </a:lnTo>
                    <a:lnTo>
                      <a:pt x="90" y="599"/>
                    </a:lnTo>
                    <a:lnTo>
                      <a:pt x="64" y="566"/>
                    </a:lnTo>
                    <a:lnTo>
                      <a:pt x="41" y="530"/>
                    </a:lnTo>
                    <a:lnTo>
                      <a:pt x="23" y="491"/>
                    </a:lnTo>
                    <a:lnTo>
                      <a:pt x="10" y="449"/>
                    </a:lnTo>
                    <a:lnTo>
                      <a:pt x="2" y="405"/>
                    </a:lnTo>
                    <a:lnTo>
                      <a:pt x="0" y="360"/>
                    </a:lnTo>
                    <a:lnTo>
                      <a:pt x="2" y="315"/>
                    </a:lnTo>
                    <a:lnTo>
                      <a:pt x="10" y="272"/>
                    </a:lnTo>
                    <a:lnTo>
                      <a:pt x="23" y="231"/>
                    </a:lnTo>
                    <a:lnTo>
                      <a:pt x="41" y="191"/>
                    </a:lnTo>
                    <a:lnTo>
                      <a:pt x="64" y="155"/>
                    </a:lnTo>
                    <a:lnTo>
                      <a:pt x="90" y="121"/>
                    </a:lnTo>
                    <a:lnTo>
                      <a:pt x="120" y="91"/>
                    </a:lnTo>
                    <a:lnTo>
                      <a:pt x="153" y="65"/>
                    </a:lnTo>
                    <a:lnTo>
                      <a:pt x="189" y="43"/>
                    </a:lnTo>
                    <a:lnTo>
                      <a:pt x="229" y="25"/>
                    </a:lnTo>
                    <a:lnTo>
                      <a:pt x="269" y="11"/>
                    </a:lnTo>
                    <a:lnTo>
                      <a:pt x="313" y="3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GB" sz="1800" kern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19" name="Freeform 301">
                <a:extLst>
                  <a:ext uri="{FF2B5EF4-FFF2-40B4-BE49-F238E27FC236}">
                    <a16:creationId xmlns="" xmlns:a16="http://schemas.microsoft.com/office/drawing/2014/main" id="{8EC58C77-97B8-49B9-A9E4-E5C92A522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2" y="2619"/>
                <a:ext cx="83" cy="83"/>
              </a:xfrm>
              <a:custGeom>
                <a:avLst/>
                <a:gdLst>
                  <a:gd name="T0" fmla="*/ 331 w 662"/>
                  <a:gd name="T1" fmla="*/ 0 h 663"/>
                  <a:gd name="T2" fmla="*/ 376 w 662"/>
                  <a:gd name="T3" fmla="*/ 3 h 663"/>
                  <a:gd name="T4" fmla="*/ 420 w 662"/>
                  <a:gd name="T5" fmla="*/ 11 h 663"/>
                  <a:gd name="T6" fmla="*/ 460 w 662"/>
                  <a:gd name="T7" fmla="*/ 25 h 663"/>
                  <a:gd name="T8" fmla="*/ 498 w 662"/>
                  <a:gd name="T9" fmla="*/ 45 h 663"/>
                  <a:gd name="T10" fmla="*/ 534 w 662"/>
                  <a:gd name="T11" fmla="*/ 68 h 663"/>
                  <a:gd name="T12" fmla="*/ 565 w 662"/>
                  <a:gd name="T13" fmla="*/ 97 h 663"/>
                  <a:gd name="T14" fmla="*/ 593 w 662"/>
                  <a:gd name="T15" fmla="*/ 128 h 663"/>
                  <a:gd name="T16" fmla="*/ 617 w 662"/>
                  <a:gd name="T17" fmla="*/ 164 h 663"/>
                  <a:gd name="T18" fmla="*/ 636 w 662"/>
                  <a:gd name="T19" fmla="*/ 202 h 663"/>
                  <a:gd name="T20" fmla="*/ 651 w 662"/>
                  <a:gd name="T21" fmla="*/ 243 h 663"/>
                  <a:gd name="T22" fmla="*/ 659 w 662"/>
                  <a:gd name="T23" fmla="*/ 286 h 663"/>
                  <a:gd name="T24" fmla="*/ 662 w 662"/>
                  <a:gd name="T25" fmla="*/ 331 h 663"/>
                  <a:gd name="T26" fmla="*/ 659 w 662"/>
                  <a:gd name="T27" fmla="*/ 376 h 663"/>
                  <a:gd name="T28" fmla="*/ 651 w 662"/>
                  <a:gd name="T29" fmla="*/ 419 h 663"/>
                  <a:gd name="T30" fmla="*/ 636 w 662"/>
                  <a:gd name="T31" fmla="*/ 460 h 663"/>
                  <a:gd name="T32" fmla="*/ 617 w 662"/>
                  <a:gd name="T33" fmla="*/ 499 h 663"/>
                  <a:gd name="T34" fmla="*/ 593 w 662"/>
                  <a:gd name="T35" fmla="*/ 533 h 663"/>
                  <a:gd name="T36" fmla="*/ 565 w 662"/>
                  <a:gd name="T37" fmla="*/ 565 h 663"/>
                  <a:gd name="T38" fmla="*/ 534 w 662"/>
                  <a:gd name="T39" fmla="*/ 594 h 663"/>
                  <a:gd name="T40" fmla="*/ 498 w 662"/>
                  <a:gd name="T41" fmla="*/ 617 h 663"/>
                  <a:gd name="T42" fmla="*/ 460 w 662"/>
                  <a:gd name="T43" fmla="*/ 636 h 663"/>
                  <a:gd name="T44" fmla="*/ 420 w 662"/>
                  <a:gd name="T45" fmla="*/ 651 h 663"/>
                  <a:gd name="T46" fmla="*/ 376 w 662"/>
                  <a:gd name="T47" fmla="*/ 660 h 663"/>
                  <a:gd name="T48" fmla="*/ 331 w 662"/>
                  <a:gd name="T49" fmla="*/ 663 h 663"/>
                  <a:gd name="T50" fmla="*/ 294 w 662"/>
                  <a:gd name="T51" fmla="*/ 661 h 663"/>
                  <a:gd name="T52" fmla="*/ 259 w 662"/>
                  <a:gd name="T53" fmla="*/ 655 h 663"/>
                  <a:gd name="T54" fmla="*/ 224 w 662"/>
                  <a:gd name="T55" fmla="*/ 645 h 663"/>
                  <a:gd name="T56" fmla="*/ 192 w 662"/>
                  <a:gd name="T57" fmla="*/ 631 h 663"/>
                  <a:gd name="T58" fmla="*/ 183 w 662"/>
                  <a:gd name="T59" fmla="*/ 583 h 663"/>
                  <a:gd name="T60" fmla="*/ 171 w 662"/>
                  <a:gd name="T61" fmla="*/ 538 h 663"/>
                  <a:gd name="T62" fmla="*/ 153 w 662"/>
                  <a:gd name="T63" fmla="*/ 496 h 663"/>
                  <a:gd name="T64" fmla="*/ 130 w 662"/>
                  <a:gd name="T65" fmla="*/ 455 h 663"/>
                  <a:gd name="T66" fmla="*/ 103 w 662"/>
                  <a:gd name="T67" fmla="*/ 417 h 663"/>
                  <a:gd name="T68" fmla="*/ 72 w 662"/>
                  <a:gd name="T69" fmla="*/ 383 h 663"/>
                  <a:gd name="T70" fmla="*/ 38 w 662"/>
                  <a:gd name="T71" fmla="*/ 353 h 663"/>
                  <a:gd name="T72" fmla="*/ 0 w 662"/>
                  <a:gd name="T73" fmla="*/ 326 h 663"/>
                  <a:gd name="T74" fmla="*/ 4 w 662"/>
                  <a:gd name="T75" fmla="*/ 281 h 663"/>
                  <a:gd name="T76" fmla="*/ 13 w 662"/>
                  <a:gd name="T77" fmla="*/ 239 h 663"/>
                  <a:gd name="T78" fmla="*/ 28 w 662"/>
                  <a:gd name="T79" fmla="*/ 199 h 663"/>
                  <a:gd name="T80" fmla="*/ 47 w 662"/>
                  <a:gd name="T81" fmla="*/ 161 h 663"/>
                  <a:gd name="T82" fmla="*/ 71 w 662"/>
                  <a:gd name="T83" fmla="*/ 126 h 663"/>
                  <a:gd name="T84" fmla="*/ 99 w 662"/>
                  <a:gd name="T85" fmla="*/ 95 h 663"/>
                  <a:gd name="T86" fmla="*/ 130 w 662"/>
                  <a:gd name="T87" fmla="*/ 67 h 663"/>
                  <a:gd name="T88" fmla="*/ 166 w 662"/>
                  <a:gd name="T89" fmla="*/ 43 h 663"/>
                  <a:gd name="T90" fmla="*/ 204 w 662"/>
                  <a:gd name="T91" fmla="*/ 25 h 663"/>
                  <a:gd name="T92" fmla="*/ 244 w 662"/>
                  <a:gd name="T93" fmla="*/ 11 h 663"/>
                  <a:gd name="T94" fmla="*/ 286 w 662"/>
                  <a:gd name="T95" fmla="*/ 3 h 663"/>
                  <a:gd name="T96" fmla="*/ 331 w 662"/>
                  <a:gd name="T97" fmla="*/ 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62" h="663">
                    <a:moveTo>
                      <a:pt x="331" y="0"/>
                    </a:moveTo>
                    <a:lnTo>
                      <a:pt x="376" y="3"/>
                    </a:lnTo>
                    <a:lnTo>
                      <a:pt x="420" y="11"/>
                    </a:lnTo>
                    <a:lnTo>
                      <a:pt x="460" y="25"/>
                    </a:lnTo>
                    <a:lnTo>
                      <a:pt x="498" y="45"/>
                    </a:lnTo>
                    <a:lnTo>
                      <a:pt x="534" y="68"/>
                    </a:lnTo>
                    <a:lnTo>
                      <a:pt x="565" y="97"/>
                    </a:lnTo>
                    <a:lnTo>
                      <a:pt x="593" y="128"/>
                    </a:lnTo>
                    <a:lnTo>
                      <a:pt x="617" y="164"/>
                    </a:lnTo>
                    <a:lnTo>
                      <a:pt x="636" y="202"/>
                    </a:lnTo>
                    <a:lnTo>
                      <a:pt x="651" y="243"/>
                    </a:lnTo>
                    <a:lnTo>
                      <a:pt x="659" y="286"/>
                    </a:lnTo>
                    <a:lnTo>
                      <a:pt x="662" y="331"/>
                    </a:lnTo>
                    <a:lnTo>
                      <a:pt x="659" y="376"/>
                    </a:lnTo>
                    <a:lnTo>
                      <a:pt x="651" y="419"/>
                    </a:lnTo>
                    <a:lnTo>
                      <a:pt x="636" y="460"/>
                    </a:lnTo>
                    <a:lnTo>
                      <a:pt x="617" y="499"/>
                    </a:lnTo>
                    <a:lnTo>
                      <a:pt x="593" y="533"/>
                    </a:lnTo>
                    <a:lnTo>
                      <a:pt x="565" y="565"/>
                    </a:lnTo>
                    <a:lnTo>
                      <a:pt x="534" y="594"/>
                    </a:lnTo>
                    <a:lnTo>
                      <a:pt x="498" y="617"/>
                    </a:lnTo>
                    <a:lnTo>
                      <a:pt x="460" y="636"/>
                    </a:lnTo>
                    <a:lnTo>
                      <a:pt x="420" y="651"/>
                    </a:lnTo>
                    <a:lnTo>
                      <a:pt x="376" y="660"/>
                    </a:lnTo>
                    <a:lnTo>
                      <a:pt x="331" y="663"/>
                    </a:lnTo>
                    <a:lnTo>
                      <a:pt x="294" y="661"/>
                    </a:lnTo>
                    <a:lnTo>
                      <a:pt x="259" y="655"/>
                    </a:lnTo>
                    <a:lnTo>
                      <a:pt x="224" y="645"/>
                    </a:lnTo>
                    <a:lnTo>
                      <a:pt x="192" y="631"/>
                    </a:lnTo>
                    <a:lnTo>
                      <a:pt x="183" y="583"/>
                    </a:lnTo>
                    <a:lnTo>
                      <a:pt x="171" y="538"/>
                    </a:lnTo>
                    <a:lnTo>
                      <a:pt x="153" y="496"/>
                    </a:lnTo>
                    <a:lnTo>
                      <a:pt x="130" y="455"/>
                    </a:lnTo>
                    <a:lnTo>
                      <a:pt x="103" y="417"/>
                    </a:lnTo>
                    <a:lnTo>
                      <a:pt x="72" y="383"/>
                    </a:lnTo>
                    <a:lnTo>
                      <a:pt x="38" y="353"/>
                    </a:lnTo>
                    <a:lnTo>
                      <a:pt x="0" y="326"/>
                    </a:lnTo>
                    <a:lnTo>
                      <a:pt x="4" y="281"/>
                    </a:lnTo>
                    <a:lnTo>
                      <a:pt x="13" y="239"/>
                    </a:lnTo>
                    <a:lnTo>
                      <a:pt x="28" y="199"/>
                    </a:lnTo>
                    <a:lnTo>
                      <a:pt x="47" y="161"/>
                    </a:lnTo>
                    <a:lnTo>
                      <a:pt x="71" y="126"/>
                    </a:lnTo>
                    <a:lnTo>
                      <a:pt x="99" y="95"/>
                    </a:lnTo>
                    <a:lnTo>
                      <a:pt x="130" y="67"/>
                    </a:lnTo>
                    <a:lnTo>
                      <a:pt x="166" y="43"/>
                    </a:lnTo>
                    <a:lnTo>
                      <a:pt x="204" y="25"/>
                    </a:lnTo>
                    <a:lnTo>
                      <a:pt x="244" y="11"/>
                    </a:lnTo>
                    <a:lnTo>
                      <a:pt x="286" y="3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GB" sz="1800" kern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20" name="Freeform 302">
                <a:extLst>
                  <a:ext uri="{FF2B5EF4-FFF2-40B4-BE49-F238E27FC236}">
                    <a16:creationId xmlns="" xmlns:a16="http://schemas.microsoft.com/office/drawing/2014/main" id="{46E75467-475F-4E92-A7FF-7CAB5898C8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1" y="2619"/>
                <a:ext cx="83" cy="83"/>
              </a:xfrm>
              <a:custGeom>
                <a:avLst/>
                <a:gdLst>
                  <a:gd name="T0" fmla="*/ 332 w 662"/>
                  <a:gd name="T1" fmla="*/ 0 h 663"/>
                  <a:gd name="T2" fmla="*/ 377 w 662"/>
                  <a:gd name="T3" fmla="*/ 3 h 663"/>
                  <a:gd name="T4" fmla="*/ 419 w 662"/>
                  <a:gd name="T5" fmla="*/ 11 h 663"/>
                  <a:gd name="T6" fmla="*/ 460 w 662"/>
                  <a:gd name="T7" fmla="*/ 25 h 663"/>
                  <a:gd name="T8" fmla="*/ 498 w 662"/>
                  <a:gd name="T9" fmla="*/ 45 h 663"/>
                  <a:gd name="T10" fmla="*/ 534 w 662"/>
                  <a:gd name="T11" fmla="*/ 68 h 663"/>
                  <a:gd name="T12" fmla="*/ 565 w 662"/>
                  <a:gd name="T13" fmla="*/ 97 h 663"/>
                  <a:gd name="T14" fmla="*/ 594 w 662"/>
                  <a:gd name="T15" fmla="*/ 128 h 663"/>
                  <a:gd name="T16" fmla="*/ 617 w 662"/>
                  <a:gd name="T17" fmla="*/ 164 h 663"/>
                  <a:gd name="T18" fmla="*/ 636 w 662"/>
                  <a:gd name="T19" fmla="*/ 202 h 663"/>
                  <a:gd name="T20" fmla="*/ 651 w 662"/>
                  <a:gd name="T21" fmla="*/ 243 h 663"/>
                  <a:gd name="T22" fmla="*/ 659 w 662"/>
                  <a:gd name="T23" fmla="*/ 286 h 663"/>
                  <a:gd name="T24" fmla="*/ 662 w 662"/>
                  <a:gd name="T25" fmla="*/ 331 h 663"/>
                  <a:gd name="T26" fmla="*/ 661 w 662"/>
                  <a:gd name="T27" fmla="*/ 350 h 663"/>
                  <a:gd name="T28" fmla="*/ 628 w 662"/>
                  <a:gd name="T29" fmla="*/ 378 h 663"/>
                  <a:gd name="T30" fmla="*/ 598 w 662"/>
                  <a:gd name="T31" fmla="*/ 411 h 663"/>
                  <a:gd name="T32" fmla="*/ 572 w 662"/>
                  <a:gd name="T33" fmla="*/ 446 h 663"/>
                  <a:gd name="T34" fmla="*/ 549 w 662"/>
                  <a:gd name="T35" fmla="*/ 483 h 663"/>
                  <a:gd name="T36" fmla="*/ 530 w 662"/>
                  <a:gd name="T37" fmla="*/ 524 h 663"/>
                  <a:gd name="T38" fmla="*/ 516 w 662"/>
                  <a:gd name="T39" fmla="*/ 567 h 663"/>
                  <a:gd name="T40" fmla="*/ 507 w 662"/>
                  <a:gd name="T41" fmla="*/ 611 h 663"/>
                  <a:gd name="T42" fmla="*/ 475 w 662"/>
                  <a:gd name="T43" fmla="*/ 629 h 663"/>
                  <a:gd name="T44" fmla="*/ 442 w 662"/>
                  <a:gd name="T45" fmla="*/ 644 h 663"/>
                  <a:gd name="T46" fmla="*/ 406 w 662"/>
                  <a:gd name="T47" fmla="*/ 654 h 663"/>
                  <a:gd name="T48" fmla="*/ 370 w 662"/>
                  <a:gd name="T49" fmla="*/ 660 h 663"/>
                  <a:gd name="T50" fmla="*/ 332 w 662"/>
                  <a:gd name="T51" fmla="*/ 663 h 663"/>
                  <a:gd name="T52" fmla="*/ 286 w 662"/>
                  <a:gd name="T53" fmla="*/ 660 h 663"/>
                  <a:gd name="T54" fmla="*/ 243 w 662"/>
                  <a:gd name="T55" fmla="*/ 651 h 663"/>
                  <a:gd name="T56" fmla="*/ 203 w 662"/>
                  <a:gd name="T57" fmla="*/ 636 h 663"/>
                  <a:gd name="T58" fmla="*/ 164 w 662"/>
                  <a:gd name="T59" fmla="*/ 617 h 663"/>
                  <a:gd name="T60" fmla="*/ 129 w 662"/>
                  <a:gd name="T61" fmla="*/ 594 h 663"/>
                  <a:gd name="T62" fmla="*/ 98 w 662"/>
                  <a:gd name="T63" fmla="*/ 565 h 663"/>
                  <a:gd name="T64" fmla="*/ 69 w 662"/>
                  <a:gd name="T65" fmla="*/ 533 h 663"/>
                  <a:gd name="T66" fmla="*/ 46 w 662"/>
                  <a:gd name="T67" fmla="*/ 499 h 663"/>
                  <a:gd name="T68" fmla="*/ 26 w 662"/>
                  <a:gd name="T69" fmla="*/ 460 h 663"/>
                  <a:gd name="T70" fmla="*/ 12 w 662"/>
                  <a:gd name="T71" fmla="*/ 419 h 663"/>
                  <a:gd name="T72" fmla="*/ 3 w 662"/>
                  <a:gd name="T73" fmla="*/ 376 h 663"/>
                  <a:gd name="T74" fmla="*/ 0 w 662"/>
                  <a:gd name="T75" fmla="*/ 331 h 663"/>
                  <a:gd name="T76" fmla="*/ 3 w 662"/>
                  <a:gd name="T77" fmla="*/ 286 h 663"/>
                  <a:gd name="T78" fmla="*/ 12 w 662"/>
                  <a:gd name="T79" fmla="*/ 243 h 663"/>
                  <a:gd name="T80" fmla="*/ 26 w 662"/>
                  <a:gd name="T81" fmla="*/ 202 h 663"/>
                  <a:gd name="T82" fmla="*/ 46 w 662"/>
                  <a:gd name="T83" fmla="*/ 164 h 663"/>
                  <a:gd name="T84" fmla="*/ 69 w 662"/>
                  <a:gd name="T85" fmla="*/ 128 h 663"/>
                  <a:gd name="T86" fmla="*/ 98 w 662"/>
                  <a:gd name="T87" fmla="*/ 97 h 663"/>
                  <a:gd name="T88" fmla="*/ 129 w 662"/>
                  <a:gd name="T89" fmla="*/ 68 h 663"/>
                  <a:gd name="T90" fmla="*/ 164 w 662"/>
                  <a:gd name="T91" fmla="*/ 45 h 663"/>
                  <a:gd name="T92" fmla="*/ 203 w 662"/>
                  <a:gd name="T93" fmla="*/ 25 h 663"/>
                  <a:gd name="T94" fmla="*/ 243 w 662"/>
                  <a:gd name="T95" fmla="*/ 11 h 663"/>
                  <a:gd name="T96" fmla="*/ 286 w 662"/>
                  <a:gd name="T97" fmla="*/ 3 h 663"/>
                  <a:gd name="T98" fmla="*/ 332 w 662"/>
                  <a:gd name="T99" fmla="*/ 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62" h="663">
                    <a:moveTo>
                      <a:pt x="332" y="0"/>
                    </a:moveTo>
                    <a:lnTo>
                      <a:pt x="377" y="3"/>
                    </a:lnTo>
                    <a:lnTo>
                      <a:pt x="419" y="11"/>
                    </a:lnTo>
                    <a:lnTo>
                      <a:pt x="460" y="25"/>
                    </a:lnTo>
                    <a:lnTo>
                      <a:pt x="498" y="45"/>
                    </a:lnTo>
                    <a:lnTo>
                      <a:pt x="534" y="68"/>
                    </a:lnTo>
                    <a:lnTo>
                      <a:pt x="565" y="97"/>
                    </a:lnTo>
                    <a:lnTo>
                      <a:pt x="594" y="128"/>
                    </a:lnTo>
                    <a:lnTo>
                      <a:pt x="617" y="164"/>
                    </a:lnTo>
                    <a:lnTo>
                      <a:pt x="636" y="202"/>
                    </a:lnTo>
                    <a:lnTo>
                      <a:pt x="651" y="243"/>
                    </a:lnTo>
                    <a:lnTo>
                      <a:pt x="659" y="286"/>
                    </a:lnTo>
                    <a:lnTo>
                      <a:pt x="662" y="331"/>
                    </a:lnTo>
                    <a:lnTo>
                      <a:pt x="661" y="350"/>
                    </a:lnTo>
                    <a:lnTo>
                      <a:pt x="628" y="378"/>
                    </a:lnTo>
                    <a:lnTo>
                      <a:pt x="598" y="411"/>
                    </a:lnTo>
                    <a:lnTo>
                      <a:pt x="572" y="446"/>
                    </a:lnTo>
                    <a:lnTo>
                      <a:pt x="549" y="483"/>
                    </a:lnTo>
                    <a:lnTo>
                      <a:pt x="530" y="524"/>
                    </a:lnTo>
                    <a:lnTo>
                      <a:pt x="516" y="567"/>
                    </a:lnTo>
                    <a:lnTo>
                      <a:pt x="507" y="611"/>
                    </a:lnTo>
                    <a:lnTo>
                      <a:pt x="475" y="629"/>
                    </a:lnTo>
                    <a:lnTo>
                      <a:pt x="442" y="644"/>
                    </a:lnTo>
                    <a:lnTo>
                      <a:pt x="406" y="654"/>
                    </a:lnTo>
                    <a:lnTo>
                      <a:pt x="370" y="660"/>
                    </a:lnTo>
                    <a:lnTo>
                      <a:pt x="332" y="663"/>
                    </a:lnTo>
                    <a:lnTo>
                      <a:pt x="286" y="660"/>
                    </a:lnTo>
                    <a:lnTo>
                      <a:pt x="243" y="651"/>
                    </a:lnTo>
                    <a:lnTo>
                      <a:pt x="203" y="636"/>
                    </a:lnTo>
                    <a:lnTo>
                      <a:pt x="164" y="617"/>
                    </a:lnTo>
                    <a:lnTo>
                      <a:pt x="129" y="594"/>
                    </a:lnTo>
                    <a:lnTo>
                      <a:pt x="98" y="565"/>
                    </a:lnTo>
                    <a:lnTo>
                      <a:pt x="69" y="533"/>
                    </a:lnTo>
                    <a:lnTo>
                      <a:pt x="46" y="499"/>
                    </a:lnTo>
                    <a:lnTo>
                      <a:pt x="26" y="460"/>
                    </a:lnTo>
                    <a:lnTo>
                      <a:pt x="12" y="419"/>
                    </a:lnTo>
                    <a:lnTo>
                      <a:pt x="3" y="376"/>
                    </a:lnTo>
                    <a:lnTo>
                      <a:pt x="0" y="331"/>
                    </a:lnTo>
                    <a:lnTo>
                      <a:pt x="3" y="286"/>
                    </a:lnTo>
                    <a:lnTo>
                      <a:pt x="12" y="243"/>
                    </a:lnTo>
                    <a:lnTo>
                      <a:pt x="26" y="202"/>
                    </a:lnTo>
                    <a:lnTo>
                      <a:pt x="46" y="164"/>
                    </a:lnTo>
                    <a:lnTo>
                      <a:pt x="69" y="128"/>
                    </a:lnTo>
                    <a:lnTo>
                      <a:pt x="98" y="97"/>
                    </a:lnTo>
                    <a:lnTo>
                      <a:pt x="129" y="68"/>
                    </a:lnTo>
                    <a:lnTo>
                      <a:pt x="164" y="45"/>
                    </a:lnTo>
                    <a:lnTo>
                      <a:pt x="203" y="25"/>
                    </a:lnTo>
                    <a:lnTo>
                      <a:pt x="243" y="11"/>
                    </a:lnTo>
                    <a:lnTo>
                      <a:pt x="286" y="3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GB" sz="1800" kern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21" name="Freeform 303">
                <a:extLst>
                  <a:ext uri="{FF2B5EF4-FFF2-40B4-BE49-F238E27FC236}">
                    <a16:creationId xmlns="" xmlns:a16="http://schemas.microsoft.com/office/drawing/2014/main" id="{D21AB115-92B3-4C75-8FC8-C69644C29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0" y="2577"/>
                <a:ext cx="83" cy="83"/>
              </a:xfrm>
              <a:custGeom>
                <a:avLst/>
                <a:gdLst>
                  <a:gd name="T0" fmla="*/ 331 w 662"/>
                  <a:gd name="T1" fmla="*/ 0 h 663"/>
                  <a:gd name="T2" fmla="*/ 376 w 662"/>
                  <a:gd name="T3" fmla="*/ 3 h 663"/>
                  <a:gd name="T4" fmla="*/ 418 w 662"/>
                  <a:gd name="T5" fmla="*/ 11 h 663"/>
                  <a:gd name="T6" fmla="*/ 460 w 662"/>
                  <a:gd name="T7" fmla="*/ 25 h 663"/>
                  <a:gd name="T8" fmla="*/ 498 w 662"/>
                  <a:gd name="T9" fmla="*/ 45 h 663"/>
                  <a:gd name="T10" fmla="*/ 533 w 662"/>
                  <a:gd name="T11" fmla="*/ 69 h 663"/>
                  <a:gd name="T12" fmla="*/ 565 w 662"/>
                  <a:gd name="T13" fmla="*/ 97 h 663"/>
                  <a:gd name="T14" fmla="*/ 592 w 662"/>
                  <a:gd name="T15" fmla="*/ 128 h 663"/>
                  <a:gd name="T16" fmla="*/ 617 w 662"/>
                  <a:gd name="T17" fmla="*/ 164 h 663"/>
                  <a:gd name="T18" fmla="*/ 635 w 662"/>
                  <a:gd name="T19" fmla="*/ 202 h 663"/>
                  <a:gd name="T20" fmla="*/ 649 w 662"/>
                  <a:gd name="T21" fmla="*/ 243 h 663"/>
                  <a:gd name="T22" fmla="*/ 659 w 662"/>
                  <a:gd name="T23" fmla="*/ 287 h 663"/>
                  <a:gd name="T24" fmla="*/ 662 w 662"/>
                  <a:gd name="T25" fmla="*/ 332 h 663"/>
                  <a:gd name="T26" fmla="*/ 659 w 662"/>
                  <a:gd name="T27" fmla="*/ 376 h 663"/>
                  <a:gd name="T28" fmla="*/ 649 w 662"/>
                  <a:gd name="T29" fmla="*/ 419 h 663"/>
                  <a:gd name="T30" fmla="*/ 635 w 662"/>
                  <a:gd name="T31" fmla="*/ 460 h 663"/>
                  <a:gd name="T32" fmla="*/ 617 w 662"/>
                  <a:gd name="T33" fmla="*/ 499 h 663"/>
                  <a:gd name="T34" fmla="*/ 592 w 662"/>
                  <a:gd name="T35" fmla="*/ 534 h 663"/>
                  <a:gd name="T36" fmla="*/ 565 w 662"/>
                  <a:gd name="T37" fmla="*/ 565 h 663"/>
                  <a:gd name="T38" fmla="*/ 533 w 662"/>
                  <a:gd name="T39" fmla="*/ 594 h 663"/>
                  <a:gd name="T40" fmla="*/ 498 w 662"/>
                  <a:gd name="T41" fmla="*/ 617 h 663"/>
                  <a:gd name="T42" fmla="*/ 460 w 662"/>
                  <a:gd name="T43" fmla="*/ 637 h 663"/>
                  <a:gd name="T44" fmla="*/ 418 w 662"/>
                  <a:gd name="T45" fmla="*/ 651 h 663"/>
                  <a:gd name="T46" fmla="*/ 376 w 662"/>
                  <a:gd name="T47" fmla="*/ 660 h 663"/>
                  <a:gd name="T48" fmla="*/ 331 w 662"/>
                  <a:gd name="T49" fmla="*/ 663 h 663"/>
                  <a:gd name="T50" fmla="*/ 294 w 662"/>
                  <a:gd name="T51" fmla="*/ 661 h 663"/>
                  <a:gd name="T52" fmla="*/ 258 w 662"/>
                  <a:gd name="T53" fmla="*/ 655 h 663"/>
                  <a:gd name="T54" fmla="*/ 224 w 662"/>
                  <a:gd name="T55" fmla="*/ 645 h 663"/>
                  <a:gd name="T56" fmla="*/ 191 w 662"/>
                  <a:gd name="T57" fmla="*/ 632 h 663"/>
                  <a:gd name="T58" fmla="*/ 183 w 662"/>
                  <a:gd name="T59" fmla="*/ 584 h 663"/>
                  <a:gd name="T60" fmla="*/ 170 w 662"/>
                  <a:gd name="T61" fmla="*/ 539 h 663"/>
                  <a:gd name="T62" fmla="*/ 153 w 662"/>
                  <a:gd name="T63" fmla="*/ 496 h 663"/>
                  <a:gd name="T64" fmla="*/ 129 w 662"/>
                  <a:gd name="T65" fmla="*/ 455 h 663"/>
                  <a:gd name="T66" fmla="*/ 103 w 662"/>
                  <a:gd name="T67" fmla="*/ 417 h 663"/>
                  <a:gd name="T68" fmla="*/ 72 w 662"/>
                  <a:gd name="T69" fmla="*/ 384 h 663"/>
                  <a:gd name="T70" fmla="*/ 38 w 662"/>
                  <a:gd name="T71" fmla="*/ 353 h 663"/>
                  <a:gd name="T72" fmla="*/ 0 w 662"/>
                  <a:gd name="T73" fmla="*/ 326 h 663"/>
                  <a:gd name="T74" fmla="*/ 4 w 662"/>
                  <a:gd name="T75" fmla="*/ 282 h 663"/>
                  <a:gd name="T76" fmla="*/ 13 w 662"/>
                  <a:gd name="T77" fmla="*/ 240 h 663"/>
                  <a:gd name="T78" fmla="*/ 27 w 662"/>
                  <a:gd name="T79" fmla="*/ 199 h 663"/>
                  <a:gd name="T80" fmla="*/ 47 w 662"/>
                  <a:gd name="T81" fmla="*/ 161 h 663"/>
                  <a:gd name="T82" fmla="*/ 71 w 662"/>
                  <a:gd name="T83" fmla="*/ 126 h 663"/>
                  <a:gd name="T84" fmla="*/ 99 w 662"/>
                  <a:gd name="T85" fmla="*/ 95 h 663"/>
                  <a:gd name="T86" fmla="*/ 130 w 662"/>
                  <a:gd name="T87" fmla="*/ 67 h 663"/>
                  <a:gd name="T88" fmla="*/ 165 w 662"/>
                  <a:gd name="T89" fmla="*/ 44 h 663"/>
                  <a:gd name="T90" fmla="*/ 204 w 662"/>
                  <a:gd name="T91" fmla="*/ 25 h 663"/>
                  <a:gd name="T92" fmla="*/ 243 w 662"/>
                  <a:gd name="T93" fmla="*/ 11 h 663"/>
                  <a:gd name="T94" fmla="*/ 286 w 662"/>
                  <a:gd name="T95" fmla="*/ 3 h 663"/>
                  <a:gd name="T96" fmla="*/ 331 w 662"/>
                  <a:gd name="T97" fmla="*/ 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62" h="663">
                    <a:moveTo>
                      <a:pt x="331" y="0"/>
                    </a:moveTo>
                    <a:lnTo>
                      <a:pt x="376" y="3"/>
                    </a:lnTo>
                    <a:lnTo>
                      <a:pt x="418" y="11"/>
                    </a:lnTo>
                    <a:lnTo>
                      <a:pt x="460" y="25"/>
                    </a:lnTo>
                    <a:lnTo>
                      <a:pt x="498" y="45"/>
                    </a:lnTo>
                    <a:lnTo>
                      <a:pt x="533" y="69"/>
                    </a:lnTo>
                    <a:lnTo>
                      <a:pt x="565" y="97"/>
                    </a:lnTo>
                    <a:lnTo>
                      <a:pt x="592" y="128"/>
                    </a:lnTo>
                    <a:lnTo>
                      <a:pt x="617" y="164"/>
                    </a:lnTo>
                    <a:lnTo>
                      <a:pt x="635" y="202"/>
                    </a:lnTo>
                    <a:lnTo>
                      <a:pt x="649" y="243"/>
                    </a:lnTo>
                    <a:lnTo>
                      <a:pt x="659" y="287"/>
                    </a:lnTo>
                    <a:lnTo>
                      <a:pt x="662" y="332"/>
                    </a:lnTo>
                    <a:lnTo>
                      <a:pt x="659" y="376"/>
                    </a:lnTo>
                    <a:lnTo>
                      <a:pt x="649" y="419"/>
                    </a:lnTo>
                    <a:lnTo>
                      <a:pt x="635" y="460"/>
                    </a:lnTo>
                    <a:lnTo>
                      <a:pt x="617" y="499"/>
                    </a:lnTo>
                    <a:lnTo>
                      <a:pt x="592" y="534"/>
                    </a:lnTo>
                    <a:lnTo>
                      <a:pt x="565" y="565"/>
                    </a:lnTo>
                    <a:lnTo>
                      <a:pt x="533" y="594"/>
                    </a:lnTo>
                    <a:lnTo>
                      <a:pt x="498" y="617"/>
                    </a:lnTo>
                    <a:lnTo>
                      <a:pt x="460" y="637"/>
                    </a:lnTo>
                    <a:lnTo>
                      <a:pt x="418" y="651"/>
                    </a:lnTo>
                    <a:lnTo>
                      <a:pt x="376" y="660"/>
                    </a:lnTo>
                    <a:lnTo>
                      <a:pt x="331" y="663"/>
                    </a:lnTo>
                    <a:lnTo>
                      <a:pt x="294" y="661"/>
                    </a:lnTo>
                    <a:lnTo>
                      <a:pt x="258" y="655"/>
                    </a:lnTo>
                    <a:lnTo>
                      <a:pt x="224" y="645"/>
                    </a:lnTo>
                    <a:lnTo>
                      <a:pt x="191" y="632"/>
                    </a:lnTo>
                    <a:lnTo>
                      <a:pt x="183" y="584"/>
                    </a:lnTo>
                    <a:lnTo>
                      <a:pt x="170" y="539"/>
                    </a:lnTo>
                    <a:lnTo>
                      <a:pt x="153" y="496"/>
                    </a:lnTo>
                    <a:lnTo>
                      <a:pt x="129" y="455"/>
                    </a:lnTo>
                    <a:lnTo>
                      <a:pt x="103" y="417"/>
                    </a:lnTo>
                    <a:lnTo>
                      <a:pt x="72" y="384"/>
                    </a:lnTo>
                    <a:lnTo>
                      <a:pt x="38" y="353"/>
                    </a:lnTo>
                    <a:lnTo>
                      <a:pt x="0" y="326"/>
                    </a:lnTo>
                    <a:lnTo>
                      <a:pt x="4" y="282"/>
                    </a:lnTo>
                    <a:lnTo>
                      <a:pt x="13" y="240"/>
                    </a:lnTo>
                    <a:lnTo>
                      <a:pt x="27" y="199"/>
                    </a:lnTo>
                    <a:lnTo>
                      <a:pt x="47" y="161"/>
                    </a:lnTo>
                    <a:lnTo>
                      <a:pt x="71" y="126"/>
                    </a:lnTo>
                    <a:lnTo>
                      <a:pt x="99" y="95"/>
                    </a:lnTo>
                    <a:lnTo>
                      <a:pt x="130" y="67"/>
                    </a:lnTo>
                    <a:lnTo>
                      <a:pt x="165" y="44"/>
                    </a:lnTo>
                    <a:lnTo>
                      <a:pt x="204" y="25"/>
                    </a:lnTo>
                    <a:lnTo>
                      <a:pt x="243" y="11"/>
                    </a:lnTo>
                    <a:lnTo>
                      <a:pt x="286" y="3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GB" sz="1800" kern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22" name="Freeform 304">
                <a:extLst>
                  <a:ext uri="{FF2B5EF4-FFF2-40B4-BE49-F238E27FC236}">
                    <a16:creationId xmlns="" xmlns:a16="http://schemas.microsoft.com/office/drawing/2014/main" id="{2FD900F0-FBD7-42E4-B071-974DA4EB4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4" y="2662"/>
                <a:ext cx="82" cy="83"/>
              </a:xfrm>
              <a:custGeom>
                <a:avLst/>
                <a:gdLst>
                  <a:gd name="T0" fmla="*/ 331 w 662"/>
                  <a:gd name="T1" fmla="*/ 0 h 664"/>
                  <a:gd name="T2" fmla="*/ 376 w 662"/>
                  <a:gd name="T3" fmla="*/ 4 h 664"/>
                  <a:gd name="T4" fmla="*/ 419 w 662"/>
                  <a:gd name="T5" fmla="*/ 13 h 664"/>
                  <a:gd name="T6" fmla="*/ 460 w 662"/>
                  <a:gd name="T7" fmla="*/ 27 h 664"/>
                  <a:gd name="T8" fmla="*/ 498 w 662"/>
                  <a:gd name="T9" fmla="*/ 46 h 664"/>
                  <a:gd name="T10" fmla="*/ 533 w 662"/>
                  <a:gd name="T11" fmla="*/ 70 h 664"/>
                  <a:gd name="T12" fmla="*/ 564 w 662"/>
                  <a:gd name="T13" fmla="*/ 97 h 664"/>
                  <a:gd name="T14" fmla="*/ 593 w 662"/>
                  <a:gd name="T15" fmla="*/ 130 h 664"/>
                  <a:gd name="T16" fmla="*/ 616 w 662"/>
                  <a:gd name="T17" fmla="*/ 165 h 664"/>
                  <a:gd name="T18" fmla="*/ 636 w 662"/>
                  <a:gd name="T19" fmla="*/ 204 h 664"/>
                  <a:gd name="T20" fmla="*/ 650 w 662"/>
                  <a:gd name="T21" fmla="*/ 244 h 664"/>
                  <a:gd name="T22" fmla="*/ 659 w 662"/>
                  <a:gd name="T23" fmla="*/ 287 h 664"/>
                  <a:gd name="T24" fmla="*/ 662 w 662"/>
                  <a:gd name="T25" fmla="*/ 332 h 664"/>
                  <a:gd name="T26" fmla="*/ 659 w 662"/>
                  <a:gd name="T27" fmla="*/ 377 h 664"/>
                  <a:gd name="T28" fmla="*/ 650 w 662"/>
                  <a:gd name="T29" fmla="*/ 420 h 664"/>
                  <a:gd name="T30" fmla="*/ 636 w 662"/>
                  <a:gd name="T31" fmla="*/ 462 h 664"/>
                  <a:gd name="T32" fmla="*/ 616 w 662"/>
                  <a:gd name="T33" fmla="*/ 500 h 664"/>
                  <a:gd name="T34" fmla="*/ 593 w 662"/>
                  <a:gd name="T35" fmla="*/ 535 h 664"/>
                  <a:gd name="T36" fmla="*/ 564 w 662"/>
                  <a:gd name="T37" fmla="*/ 567 h 664"/>
                  <a:gd name="T38" fmla="*/ 533 w 662"/>
                  <a:gd name="T39" fmla="*/ 594 h 664"/>
                  <a:gd name="T40" fmla="*/ 498 w 662"/>
                  <a:gd name="T41" fmla="*/ 619 h 664"/>
                  <a:gd name="T42" fmla="*/ 460 w 662"/>
                  <a:gd name="T43" fmla="*/ 638 h 664"/>
                  <a:gd name="T44" fmla="*/ 419 w 662"/>
                  <a:gd name="T45" fmla="*/ 653 h 664"/>
                  <a:gd name="T46" fmla="*/ 376 w 662"/>
                  <a:gd name="T47" fmla="*/ 661 h 664"/>
                  <a:gd name="T48" fmla="*/ 331 w 662"/>
                  <a:gd name="T49" fmla="*/ 664 h 664"/>
                  <a:gd name="T50" fmla="*/ 286 w 662"/>
                  <a:gd name="T51" fmla="*/ 661 h 664"/>
                  <a:gd name="T52" fmla="*/ 243 w 662"/>
                  <a:gd name="T53" fmla="*/ 653 h 664"/>
                  <a:gd name="T54" fmla="*/ 202 w 662"/>
                  <a:gd name="T55" fmla="*/ 638 h 664"/>
                  <a:gd name="T56" fmla="*/ 164 w 662"/>
                  <a:gd name="T57" fmla="*/ 619 h 664"/>
                  <a:gd name="T58" fmla="*/ 129 w 662"/>
                  <a:gd name="T59" fmla="*/ 594 h 664"/>
                  <a:gd name="T60" fmla="*/ 97 w 662"/>
                  <a:gd name="T61" fmla="*/ 567 h 664"/>
                  <a:gd name="T62" fmla="*/ 69 w 662"/>
                  <a:gd name="T63" fmla="*/ 535 h 664"/>
                  <a:gd name="T64" fmla="*/ 45 w 662"/>
                  <a:gd name="T65" fmla="*/ 500 h 664"/>
                  <a:gd name="T66" fmla="*/ 26 w 662"/>
                  <a:gd name="T67" fmla="*/ 462 h 664"/>
                  <a:gd name="T68" fmla="*/ 12 w 662"/>
                  <a:gd name="T69" fmla="*/ 420 h 664"/>
                  <a:gd name="T70" fmla="*/ 3 w 662"/>
                  <a:gd name="T71" fmla="*/ 377 h 664"/>
                  <a:gd name="T72" fmla="*/ 0 w 662"/>
                  <a:gd name="T73" fmla="*/ 332 h 664"/>
                  <a:gd name="T74" fmla="*/ 3 w 662"/>
                  <a:gd name="T75" fmla="*/ 287 h 664"/>
                  <a:gd name="T76" fmla="*/ 12 w 662"/>
                  <a:gd name="T77" fmla="*/ 244 h 664"/>
                  <a:gd name="T78" fmla="*/ 26 w 662"/>
                  <a:gd name="T79" fmla="*/ 204 h 664"/>
                  <a:gd name="T80" fmla="*/ 45 w 662"/>
                  <a:gd name="T81" fmla="*/ 165 h 664"/>
                  <a:gd name="T82" fmla="*/ 69 w 662"/>
                  <a:gd name="T83" fmla="*/ 130 h 664"/>
                  <a:gd name="T84" fmla="*/ 97 w 662"/>
                  <a:gd name="T85" fmla="*/ 97 h 664"/>
                  <a:gd name="T86" fmla="*/ 129 w 662"/>
                  <a:gd name="T87" fmla="*/ 70 h 664"/>
                  <a:gd name="T88" fmla="*/ 164 w 662"/>
                  <a:gd name="T89" fmla="*/ 46 h 664"/>
                  <a:gd name="T90" fmla="*/ 202 w 662"/>
                  <a:gd name="T91" fmla="*/ 27 h 664"/>
                  <a:gd name="T92" fmla="*/ 243 w 662"/>
                  <a:gd name="T93" fmla="*/ 13 h 664"/>
                  <a:gd name="T94" fmla="*/ 286 w 662"/>
                  <a:gd name="T95" fmla="*/ 4 h 664"/>
                  <a:gd name="T96" fmla="*/ 331 w 662"/>
                  <a:gd name="T97" fmla="*/ 0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62" h="664">
                    <a:moveTo>
                      <a:pt x="331" y="0"/>
                    </a:moveTo>
                    <a:lnTo>
                      <a:pt x="376" y="4"/>
                    </a:lnTo>
                    <a:lnTo>
                      <a:pt x="419" y="13"/>
                    </a:lnTo>
                    <a:lnTo>
                      <a:pt x="460" y="27"/>
                    </a:lnTo>
                    <a:lnTo>
                      <a:pt x="498" y="46"/>
                    </a:lnTo>
                    <a:lnTo>
                      <a:pt x="533" y="70"/>
                    </a:lnTo>
                    <a:lnTo>
                      <a:pt x="564" y="97"/>
                    </a:lnTo>
                    <a:lnTo>
                      <a:pt x="593" y="130"/>
                    </a:lnTo>
                    <a:lnTo>
                      <a:pt x="616" y="165"/>
                    </a:lnTo>
                    <a:lnTo>
                      <a:pt x="636" y="204"/>
                    </a:lnTo>
                    <a:lnTo>
                      <a:pt x="650" y="244"/>
                    </a:lnTo>
                    <a:lnTo>
                      <a:pt x="659" y="287"/>
                    </a:lnTo>
                    <a:lnTo>
                      <a:pt x="662" y="332"/>
                    </a:lnTo>
                    <a:lnTo>
                      <a:pt x="659" y="377"/>
                    </a:lnTo>
                    <a:lnTo>
                      <a:pt x="650" y="420"/>
                    </a:lnTo>
                    <a:lnTo>
                      <a:pt x="636" y="462"/>
                    </a:lnTo>
                    <a:lnTo>
                      <a:pt x="616" y="500"/>
                    </a:lnTo>
                    <a:lnTo>
                      <a:pt x="593" y="535"/>
                    </a:lnTo>
                    <a:lnTo>
                      <a:pt x="564" y="567"/>
                    </a:lnTo>
                    <a:lnTo>
                      <a:pt x="533" y="594"/>
                    </a:lnTo>
                    <a:lnTo>
                      <a:pt x="498" y="619"/>
                    </a:lnTo>
                    <a:lnTo>
                      <a:pt x="460" y="638"/>
                    </a:lnTo>
                    <a:lnTo>
                      <a:pt x="419" y="653"/>
                    </a:lnTo>
                    <a:lnTo>
                      <a:pt x="376" y="661"/>
                    </a:lnTo>
                    <a:lnTo>
                      <a:pt x="331" y="664"/>
                    </a:lnTo>
                    <a:lnTo>
                      <a:pt x="286" y="661"/>
                    </a:lnTo>
                    <a:lnTo>
                      <a:pt x="243" y="653"/>
                    </a:lnTo>
                    <a:lnTo>
                      <a:pt x="202" y="638"/>
                    </a:lnTo>
                    <a:lnTo>
                      <a:pt x="164" y="619"/>
                    </a:lnTo>
                    <a:lnTo>
                      <a:pt x="129" y="594"/>
                    </a:lnTo>
                    <a:lnTo>
                      <a:pt x="97" y="567"/>
                    </a:lnTo>
                    <a:lnTo>
                      <a:pt x="69" y="535"/>
                    </a:lnTo>
                    <a:lnTo>
                      <a:pt x="45" y="500"/>
                    </a:lnTo>
                    <a:lnTo>
                      <a:pt x="26" y="462"/>
                    </a:lnTo>
                    <a:lnTo>
                      <a:pt x="12" y="420"/>
                    </a:lnTo>
                    <a:lnTo>
                      <a:pt x="3" y="377"/>
                    </a:lnTo>
                    <a:lnTo>
                      <a:pt x="0" y="332"/>
                    </a:lnTo>
                    <a:lnTo>
                      <a:pt x="3" y="287"/>
                    </a:lnTo>
                    <a:lnTo>
                      <a:pt x="12" y="244"/>
                    </a:lnTo>
                    <a:lnTo>
                      <a:pt x="26" y="204"/>
                    </a:lnTo>
                    <a:lnTo>
                      <a:pt x="45" y="165"/>
                    </a:lnTo>
                    <a:lnTo>
                      <a:pt x="69" y="130"/>
                    </a:lnTo>
                    <a:lnTo>
                      <a:pt x="97" y="97"/>
                    </a:lnTo>
                    <a:lnTo>
                      <a:pt x="129" y="70"/>
                    </a:lnTo>
                    <a:lnTo>
                      <a:pt x="164" y="46"/>
                    </a:lnTo>
                    <a:lnTo>
                      <a:pt x="202" y="27"/>
                    </a:lnTo>
                    <a:lnTo>
                      <a:pt x="243" y="13"/>
                    </a:lnTo>
                    <a:lnTo>
                      <a:pt x="286" y="4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GB" sz="1800" kern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23" name="Freeform 305">
                <a:extLst>
                  <a:ext uri="{FF2B5EF4-FFF2-40B4-BE49-F238E27FC236}">
                    <a16:creationId xmlns="" xmlns:a16="http://schemas.microsoft.com/office/drawing/2014/main" id="{3F597E75-6D03-40B4-B944-FDAAAAB86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0" y="2705"/>
                <a:ext cx="104" cy="109"/>
              </a:xfrm>
              <a:custGeom>
                <a:avLst/>
                <a:gdLst>
                  <a:gd name="T0" fmla="*/ 126 w 828"/>
                  <a:gd name="T1" fmla="*/ 0 h 874"/>
                  <a:gd name="T2" fmla="*/ 405 w 828"/>
                  <a:gd name="T3" fmla="*/ 0 h 874"/>
                  <a:gd name="T4" fmla="*/ 454 w 828"/>
                  <a:gd name="T5" fmla="*/ 4 h 874"/>
                  <a:gd name="T6" fmla="*/ 501 w 828"/>
                  <a:gd name="T7" fmla="*/ 12 h 874"/>
                  <a:gd name="T8" fmla="*/ 547 w 828"/>
                  <a:gd name="T9" fmla="*/ 25 h 874"/>
                  <a:gd name="T10" fmla="*/ 591 w 828"/>
                  <a:gd name="T11" fmla="*/ 43 h 874"/>
                  <a:gd name="T12" fmla="*/ 632 w 828"/>
                  <a:gd name="T13" fmla="*/ 67 h 874"/>
                  <a:gd name="T14" fmla="*/ 669 w 828"/>
                  <a:gd name="T15" fmla="*/ 93 h 874"/>
                  <a:gd name="T16" fmla="*/ 704 w 828"/>
                  <a:gd name="T17" fmla="*/ 125 h 874"/>
                  <a:gd name="T18" fmla="*/ 735 w 828"/>
                  <a:gd name="T19" fmla="*/ 160 h 874"/>
                  <a:gd name="T20" fmla="*/ 762 w 828"/>
                  <a:gd name="T21" fmla="*/ 197 h 874"/>
                  <a:gd name="T22" fmla="*/ 785 w 828"/>
                  <a:gd name="T23" fmla="*/ 238 h 874"/>
                  <a:gd name="T24" fmla="*/ 804 w 828"/>
                  <a:gd name="T25" fmla="*/ 282 h 874"/>
                  <a:gd name="T26" fmla="*/ 817 w 828"/>
                  <a:gd name="T27" fmla="*/ 328 h 874"/>
                  <a:gd name="T28" fmla="*/ 825 w 828"/>
                  <a:gd name="T29" fmla="*/ 375 h 874"/>
                  <a:gd name="T30" fmla="*/ 828 w 828"/>
                  <a:gd name="T31" fmla="*/ 425 h 874"/>
                  <a:gd name="T32" fmla="*/ 828 w 828"/>
                  <a:gd name="T33" fmla="*/ 769 h 874"/>
                  <a:gd name="T34" fmla="*/ 826 w 828"/>
                  <a:gd name="T35" fmla="*/ 769 h 874"/>
                  <a:gd name="T36" fmla="*/ 804 w 828"/>
                  <a:gd name="T37" fmla="*/ 780 h 874"/>
                  <a:gd name="T38" fmla="*/ 799 w 828"/>
                  <a:gd name="T39" fmla="*/ 782 h 874"/>
                  <a:gd name="T40" fmla="*/ 788 w 828"/>
                  <a:gd name="T41" fmla="*/ 787 h 874"/>
                  <a:gd name="T42" fmla="*/ 773 w 828"/>
                  <a:gd name="T43" fmla="*/ 793 h 874"/>
                  <a:gd name="T44" fmla="*/ 753 w 828"/>
                  <a:gd name="T45" fmla="*/ 802 h 874"/>
                  <a:gd name="T46" fmla="*/ 727 w 828"/>
                  <a:gd name="T47" fmla="*/ 811 h 874"/>
                  <a:gd name="T48" fmla="*/ 698 w 828"/>
                  <a:gd name="T49" fmla="*/ 820 h 874"/>
                  <a:gd name="T50" fmla="*/ 663 w 828"/>
                  <a:gd name="T51" fmla="*/ 830 h 874"/>
                  <a:gd name="T52" fmla="*/ 623 w 828"/>
                  <a:gd name="T53" fmla="*/ 840 h 874"/>
                  <a:gd name="T54" fmla="*/ 580 w 828"/>
                  <a:gd name="T55" fmla="*/ 850 h 874"/>
                  <a:gd name="T56" fmla="*/ 531 w 828"/>
                  <a:gd name="T57" fmla="*/ 858 h 874"/>
                  <a:gd name="T58" fmla="*/ 478 w 828"/>
                  <a:gd name="T59" fmla="*/ 865 h 874"/>
                  <a:gd name="T60" fmla="*/ 421 w 828"/>
                  <a:gd name="T61" fmla="*/ 870 h 874"/>
                  <a:gd name="T62" fmla="*/ 360 w 828"/>
                  <a:gd name="T63" fmla="*/ 874 h 874"/>
                  <a:gd name="T64" fmla="*/ 360 w 828"/>
                  <a:gd name="T65" fmla="*/ 768 h 874"/>
                  <a:gd name="T66" fmla="*/ 357 w 828"/>
                  <a:gd name="T67" fmla="*/ 712 h 874"/>
                  <a:gd name="T68" fmla="*/ 348 w 828"/>
                  <a:gd name="T69" fmla="*/ 657 h 874"/>
                  <a:gd name="T70" fmla="*/ 332 w 828"/>
                  <a:gd name="T71" fmla="*/ 605 h 874"/>
                  <a:gd name="T72" fmla="*/ 313 w 828"/>
                  <a:gd name="T73" fmla="*/ 555 h 874"/>
                  <a:gd name="T74" fmla="*/ 287 w 828"/>
                  <a:gd name="T75" fmla="*/ 508 h 874"/>
                  <a:gd name="T76" fmla="*/ 258 w 828"/>
                  <a:gd name="T77" fmla="*/ 464 h 874"/>
                  <a:gd name="T78" fmla="*/ 223 w 828"/>
                  <a:gd name="T79" fmla="*/ 424 h 874"/>
                  <a:gd name="T80" fmla="*/ 186 w 828"/>
                  <a:gd name="T81" fmla="*/ 387 h 874"/>
                  <a:gd name="T82" fmla="*/ 144 w 828"/>
                  <a:gd name="T83" fmla="*/ 355 h 874"/>
                  <a:gd name="T84" fmla="*/ 99 w 828"/>
                  <a:gd name="T85" fmla="*/ 326 h 874"/>
                  <a:gd name="T86" fmla="*/ 51 w 828"/>
                  <a:gd name="T87" fmla="*/ 303 h 874"/>
                  <a:gd name="T88" fmla="*/ 0 w 828"/>
                  <a:gd name="T89" fmla="*/ 285 h 874"/>
                  <a:gd name="T90" fmla="*/ 31 w 828"/>
                  <a:gd name="T91" fmla="*/ 253 h 874"/>
                  <a:gd name="T92" fmla="*/ 57 w 828"/>
                  <a:gd name="T93" fmla="*/ 216 h 874"/>
                  <a:gd name="T94" fmla="*/ 81 w 828"/>
                  <a:gd name="T95" fmla="*/ 178 h 874"/>
                  <a:gd name="T96" fmla="*/ 99 w 828"/>
                  <a:gd name="T97" fmla="*/ 136 h 874"/>
                  <a:gd name="T98" fmla="*/ 113 w 828"/>
                  <a:gd name="T99" fmla="*/ 92 h 874"/>
                  <a:gd name="T100" fmla="*/ 123 w 828"/>
                  <a:gd name="T101" fmla="*/ 47 h 874"/>
                  <a:gd name="T102" fmla="*/ 126 w 828"/>
                  <a:gd name="T103" fmla="*/ 0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28" h="874">
                    <a:moveTo>
                      <a:pt x="126" y="0"/>
                    </a:moveTo>
                    <a:lnTo>
                      <a:pt x="405" y="0"/>
                    </a:lnTo>
                    <a:lnTo>
                      <a:pt x="454" y="4"/>
                    </a:lnTo>
                    <a:lnTo>
                      <a:pt x="501" y="12"/>
                    </a:lnTo>
                    <a:lnTo>
                      <a:pt x="547" y="25"/>
                    </a:lnTo>
                    <a:lnTo>
                      <a:pt x="591" y="43"/>
                    </a:lnTo>
                    <a:lnTo>
                      <a:pt x="632" y="67"/>
                    </a:lnTo>
                    <a:lnTo>
                      <a:pt x="669" y="93"/>
                    </a:lnTo>
                    <a:lnTo>
                      <a:pt x="704" y="125"/>
                    </a:lnTo>
                    <a:lnTo>
                      <a:pt x="735" y="160"/>
                    </a:lnTo>
                    <a:lnTo>
                      <a:pt x="762" y="197"/>
                    </a:lnTo>
                    <a:lnTo>
                      <a:pt x="785" y="238"/>
                    </a:lnTo>
                    <a:lnTo>
                      <a:pt x="804" y="282"/>
                    </a:lnTo>
                    <a:lnTo>
                      <a:pt x="817" y="328"/>
                    </a:lnTo>
                    <a:lnTo>
                      <a:pt x="825" y="375"/>
                    </a:lnTo>
                    <a:lnTo>
                      <a:pt x="828" y="425"/>
                    </a:lnTo>
                    <a:lnTo>
                      <a:pt x="828" y="769"/>
                    </a:lnTo>
                    <a:lnTo>
                      <a:pt x="826" y="769"/>
                    </a:lnTo>
                    <a:lnTo>
                      <a:pt x="804" y="780"/>
                    </a:lnTo>
                    <a:lnTo>
                      <a:pt x="799" y="782"/>
                    </a:lnTo>
                    <a:lnTo>
                      <a:pt x="788" y="787"/>
                    </a:lnTo>
                    <a:lnTo>
                      <a:pt x="773" y="793"/>
                    </a:lnTo>
                    <a:lnTo>
                      <a:pt x="753" y="802"/>
                    </a:lnTo>
                    <a:lnTo>
                      <a:pt x="727" y="811"/>
                    </a:lnTo>
                    <a:lnTo>
                      <a:pt x="698" y="820"/>
                    </a:lnTo>
                    <a:lnTo>
                      <a:pt x="663" y="830"/>
                    </a:lnTo>
                    <a:lnTo>
                      <a:pt x="623" y="840"/>
                    </a:lnTo>
                    <a:lnTo>
                      <a:pt x="580" y="850"/>
                    </a:lnTo>
                    <a:lnTo>
                      <a:pt x="531" y="858"/>
                    </a:lnTo>
                    <a:lnTo>
                      <a:pt x="478" y="865"/>
                    </a:lnTo>
                    <a:lnTo>
                      <a:pt x="421" y="870"/>
                    </a:lnTo>
                    <a:lnTo>
                      <a:pt x="360" y="874"/>
                    </a:lnTo>
                    <a:lnTo>
                      <a:pt x="360" y="768"/>
                    </a:lnTo>
                    <a:lnTo>
                      <a:pt x="357" y="712"/>
                    </a:lnTo>
                    <a:lnTo>
                      <a:pt x="348" y="657"/>
                    </a:lnTo>
                    <a:lnTo>
                      <a:pt x="332" y="605"/>
                    </a:lnTo>
                    <a:lnTo>
                      <a:pt x="313" y="555"/>
                    </a:lnTo>
                    <a:lnTo>
                      <a:pt x="287" y="508"/>
                    </a:lnTo>
                    <a:lnTo>
                      <a:pt x="258" y="464"/>
                    </a:lnTo>
                    <a:lnTo>
                      <a:pt x="223" y="424"/>
                    </a:lnTo>
                    <a:lnTo>
                      <a:pt x="186" y="387"/>
                    </a:lnTo>
                    <a:lnTo>
                      <a:pt x="144" y="355"/>
                    </a:lnTo>
                    <a:lnTo>
                      <a:pt x="99" y="326"/>
                    </a:lnTo>
                    <a:lnTo>
                      <a:pt x="51" y="303"/>
                    </a:lnTo>
                    <a:lnTo>
                      <a:pt x="0" y="285"/>
                    </a:lnTo>
                    <a:lnTo>
                      <a:pt x="31" y="253"/>
                    </a:lnTo>
                    <a:lnTo>
                      <a:pt x="57" y="216"/>
                    </a:lnTo>
                    <a:lnTo>
                      <a:pt x="81" y="178"/>
                    </a:lnTo>
                    <a:lnTo>
                      <a:pt x="99" y="136"/>
                    </a:lnTo>
                    <a:lnTo>
                      <a:pt x="113" y="92"/>
                    </a:lnTo>
                    <a:lnTo>
                      <a:pt x="123" y="47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GB" sz="1800" kern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24" name="Freeform 306">
                <a:extLst>
                  <a:ext uri="{FF2B5EF4-FFF2-40B4-BE49-F238E27FC236}">
                    <a16:creationId xmlns="" xmlns:a16="http://schemas.microsoft.com/office/drawing/2014/main" id="{52056981-51F8-4552-9A67-A7170CFF6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9" y="2663"/>
                <a:ext cx="103" cy="109"/>
              </a:xfrm>
              <a:custGeom>
                <a:avLst/>
                <a:gdLst>
                  <a:gd name="T0" fmla="*/ 125 w 828"/>
                  <a:gd name="T1" fmla="*/ 0 h 873"/>
                  <a:gd name="T2" fmla="*/ 404 w 828"/>
                  <a:gd name="T3" fmla="*/ 0 h 873"/>
                  <a:gd name="T4" fmla="*/ 453 w 828"/>
                  <a:gd name="T5" fmla="*/ 3 h 873"/>
                  <a:gd name="T6" fmla="*/ 501 w 828"/>
                  <a:gd name="T7" fmla="*/ 11 h 873"/>
                  <a:gd name="T8" fmla="*/ 547 w 828"/>
                  <a:gd name="T9" fmla="*/ 24 h 873"/>
                  <a:gd name="T10" fmla="*/ 591 w 828"/>
                  <a:gd name="T11" fmla="*/ 43 h 873"/>
                  <a:gd name="T12" fmla="*/ 631 w 828"/>
                  <a:gd name="T13" fmla="*/ 66 h 873"/>
                  <a:gd name="T14" fmla="*/ 669 w 828"/>
                  <a:gd name="T15" fmla="*/ 93 h 873"/>
                  <a:gd name="T16" fmla="*/ 704 w 828"/>
                  <a:gd name="T17" fmla="*/ 124 h 873"/>
                  <a:gd name="T18" fmla="*/ 734 w 828"/>
                  <a:gd name="T19" fmla="*/ 159 h 873"/>
                  <a:gd name="T20" fmla="*/ 762 w 828"/>
                  <a:gd name="T21" fmla="*/ 197 h 873"/>
                  <a:gd name="T22" fmla="*/ 785 w 828"/>
                  <a:gd name="T23" fmla="*/ 238 h 873"/>
                  <a:gd name="T24" fmla="*/ 803 w 828"/>
                  <a:gd name="T25" fmla="*/ 281 h 873"/>
                  <a:gd name="T26" fmla="*/ 817 w 828"/>
                  <a:gd name="T27" fmla="*/ 327 h 873"/>
                  <a:gd name="T28" fmla="*/ 825 w 828"/>
                  <a:gd name="T29" fmla="*/ 374 h 873"/>
                  <a:gd name="T30" fmla="*/ 828 w 828"/>
                  <a:gd name="T31" fmla="*/ 424 h 873"/>
                  <a:gd name="T32" fmla="*/ 828 w 828"/>
                  <a:gd name="T33" fmla="*/ 768 h 873"/>
                  <a:gd name="T34" fmla="*/ 826 w 828"/>
                  <a:gd name="T35" fmla="*/ 768 h 873"/>
                  <a:gd name="T36" fmla="*/ 803 w 828"/>
                  <a:gd name="T37" fmla="*/ 779 h 873"/>
                  <a:gd name="T38" fmla="*/ 798 w 828"/>
                  <a:gd name="T39" fmla="*/ 783 h 873"/>
                  <a:gd name="T40" fmla="*/ 788 w 828"/>
                  <a:gd name="T41" fmla="*/ 787 h 873"/>
                  <a:gd name="T42" fmla="*/ 773 w 828"/>
                  <a:gd name="T43" fmla="*/ 793 h 873"/>
                  <a:gd name="T44" fmla="*/ 753 w 828"/>
                  <a:gd name="T45" fmla="*/ 801 h 873"/>
                  <a:gd name="T46" fmla="*/ 727 w 828"/>
                  <a:gd name="T47" fmla="*/ 810 h 873"/>
                  <a:gd name="T48" fmla="*/ 698 w 828"/>
                  <a:gd name="T49" fmla="*/ 819 h 873"/>
                  <a:gd name="T50" fmla="*/ 663 w 828"/>
                  <a:gd name="T51" fmla="*/ 829 h 873"/>
                  <a:gd name="T52" fmla="*/ 623 w 828"/>
                  <a:gd name="T53" fmla="*/ 840 h 873"/>
                  <a:gd name="T54" fmla="*/ 579 w 828"/>
                  <a:gd name="T55" fmla="*/ 849 h 873"/>
                  <a:gd name="T56" fmla="*/ 531 w 828"/>
                  <a:gd name="T57" fmla="*/ 857 h 873"/>
                  <a:gd name="T58" fmla="*/ 478 w 828"/>
                  <a:gd name="T59" fmla="*/ 864 h 873"/>
                  <a:gd name="T60" fmla="*/ 421 w 828"/>
                  <a:gd name="T61" fmla="*/ 869 h 873"/>
                  <a:gd name="T62" fmla="*/ 359 w 828"/>
                  <a:gd name="T63" fmla="*/ 873 h 873"/>
                  <a:gd name="T64" fmla="*/ 359 w 828"/>
                  <a:gd name="T65" fmla="*/ 767 h 873"/>
                  <a:gd name="T66" fmla="*/ 356 w 828"/>
                  <a:gd name="T67" fmla="*/ 711 h 873"/>
                  <a:gd name="T68" fmla="*/ 347 w 828"/>
                  <a:gd name="T69" fmla="*/ 656 h 873"/>
                  <a:gd name="T70" fmla="*/ 332 w 828"/>
                  <a:gd name="T71" fmla="*/ 604 h 873"/>
                  <a:gd name="T72" fmla="*/ 312 w 828"/>
                  <a:gd name="T73" fmla="*/ 554 h 873"/>
                  <a:gd name="T74" fmla="*/ 287 w 828"/>
                  <a:gd name="T75" fmla="*/ 507 h 873"/>
                  <a:gd name="T76" fmla="*/ 258 w 828"/>
                  <a:gd name="T77" fmla="*/ 463 h 873"/>
                  <a:gd name="T78" fmla="*/ 223 w 828"/>
                  <a:gd name="T79" fmla="*/ 423 h 873"/>
                  <a:gd name="T80" fmla="*/ 185 w 828"/>
                  <a:gd name="T81" fmla="*/ 387 h 873"/>
                  <a:gd name="T82" fmla="*/ 144 w 828"/>
                  <a:gd name="T83" fmla="*/ 354 h 873"/>
                  <a:gd name="T84" fmla="*/ 99 w 828"/>
                  <a:gd name="T85" fmla="*/ 325 h 873"/>
                  <a:gd name="T86" fmla="*/ 50 w 828"/>
                  <a:gd name="T87" fmla="*/ 302 h 873"/>
                  <a:gd name="T88" fmla="*/ 0 w 828"/>
                  <a:gd name="T89" fmla="*/ 284 h 873"/>
                  <a:gd name="T90" fmla="*/ 31 w 828"/>
                  <a:gd name="T91" fmla="*/ 252 h 873"/>
                  <a:gd name="T92" fmla="*/ 57 w 828"/>
                  <a:gd name="T93" fmla="*/ 216 h 873"/>
                  <a:gd name="T94" fmla="*/ 79 w 828"/>
                  <a:gd name="T95" fmla="*/ 177 h 873"/>
                  <a:gd name="T96" fmla="*/ 99 w 828"/>
                  <a:gd name="T97" fmla="*/ 135 h 873"/>
                  <a:gd name="T98" fmla="*/ 112 w 828"/>
                  <a:gd name="T99" fmla="*/ 93 h 873"/>
                  <a:gd name="T100" fmla="*/ 121 w 828"/>
                  <a:gd name="T101" fmla="*/ 47 h 873"/>
                  <a:gd name="T102" fmla="*/ 125 w 828"/>
                  <a:gd name="T103" fmla="*/ 0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28" h="873">
                    <a:moveTo>
                      <a:pt x="125" y="0"/>
                    </a:moveTo>
                    <a:lnTo>
                      <a:pt x="404" y="0"/>
                    </a:lnTo>
                    <a:lnTo>
                      <a:pt x="453" y="3"/>
                    </a:lnTo>
                    <a:lnTo>
                      <a:pt x="501" y="11"/>
                    </a:lnTo>
                    <a:lnTo>
                      <a:pt x="547" y="24"/>
                    </a:lnTo>
                    <a:lnTo>
                      <a:pt x="591" y="43"/>
                    </a:lnTo>
                    <a:lnTo>
                      <a:pt x="631" y="66"/>
                    </a:lnTo>
                    <a:lnTo>
                      <a:pt x="669" y="93"/>
                    </a:lnTo>
                    <a:lnTo>
                      <a:pt x="704" y="124"/>
                    </a:lnTo>
                    <a:lnTo>
                      <a:pt x="734" y="159"/>
                    </a:lnTo>
                    <a:lnTo>
                      <a:pt x="762" y="197"/>
                    </a:lnTo>
                    <a:lnTo>
                      <a:pt x="785" y="238"/>
                    </a:lnTo>
                    <a:lnTo>
                      <a:pt x="803" y="281"/>
                    </a:lnTo>
                    <a:lnTo>
                      <a:pt x="817" y="327"/>
                    </a:lnTo>
                    <a:lnTo>
                      <a:pt x="825" y="374"/>
                    </a:lnTo>
                    <a:lnTo>
                      <a:pt x="828" y="424"/>
                    </a:lnTo>
                    <a:lnTo>
                      <a:pt x="828" y="768"/>
                    </a:lnTo>
                    <a:lnTo>
                      <a:pt x="826" y="768"/>
                    </a:lnTo>
                    <a:lnTo>
                      <a:pt x="803" y="779"/>
                    </a:lnTo>
                    <a:lnTo>
                      <a:pt x="798" y="783"/>
                    </a:lnTo>
                    <a:lnTo>
                      <a:pt x="788" y="787"/>
                    </a:lnTo>
                    <a:lnTo>
                      <a:pt x="773" y="793"/>
                    </a:lnTo>
                    <a:lnTo>
                      <a:pt x="753" y="801"/>
                    </a:lnTo>
                    <a:lnTo>
                      <a:pt x="727" y="810"/>
                    </a:lnTo>
                    <a:lnTo>
                      <a:pt x="698" y="819"/>
                    </a:lnTo>
                    <a:lnTo>
                      <a:pt x="663" y="829"/>
                    </a:lnTo>
                    <a:lnTo>
                      <a:pt x="623" y="840"/>
                    </a:lnTo>
                    <a:lnTo>
                      <a:pt x="579" y="849"/>
                    </a:lnTo>
                    <a:lnTo>
                      <a:pt x="531" y="857"/>
                    </a:lnTo>
                    <a:lnTo>
                      <a:pt x="478" y="864"/>
                    </a:lnTo>
                    <a:lnTo>
                      <a:pt x="421" y="869"/>
                    </a:lnTo>
                    <a:lnTo>
                      <a:pt x="359" y="873"/>
                    </a:lnTo>
                    <a:lnTo>
                      <a:pt x="359" y="767"/>
                    </a:lnTo>
                    <a:lnTo>
                      <a:pt x="356" y="711"/>
                    </a:lnTo>
                    <a:lnTo>
                      <a:pt x="347" y="656"/>
                    </a:lnTo>
                    <a:lnTo>
                      <a:pt x="332" y="604"/>
                    </a:lnTo>
                    <a:lnTo>
                      <a:pt x="312" y="554"/>
                    </a:lnTo>
                    <a:lnTo>
                      <a:pt x="287" y="507"/>
                    </a:lnTo>
                    <a:lnTo>
                      <a:pt x="258" y="463"/>
                    </a:lnTo>
                    <a:lnTo>
                      <a:pt x="223" y="423"/>
                    </a:lnTo>
                    <a:lnTo>
                      <a:pt x="185" y="387"/>
                    </a:lnTo>
                    <a:lnTo>
                      <a:pt x="144" y="354"/>
                    </a:lnTo>
                    <a:lnTo>
                      <a:pt x="99" y="325"/>
                    </a:lnTo>
                    <a:lnTo>
                      <a:pt x="50" y="302"/>
                    </a:lnTo>
                    <a:lnTo>
                      <a:pt x="0" y="284"/>
                    </a:lnTo>
                    <a:lnTo>
                      <a:pt x="31" y="252"/>
                    </a:lnTo>
                    <a:lnTo>
                      <a:pt x="57" y="216"/>
                    </a:lnTo>
                    <a:lnTo>
                      <a:pt x="79" y="177"/>
                    </a:lnTo>
                    <a:lnTo>
                      <a:pt x="99" y="135"/>
                    </a:lnTo>
                    <a:lnTo>
                      <a:pt x="112" y="93"/>
                    </a:lnTo>
                    <a:lnTo>
                      <a:pt x="121" y="47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GB" sz="1800" kern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25" name="Freeform 307">
                <a:extLst>
                  <a:ext uri="{FF2B5EF4-FFF2-40B4-BE49-F238E27FC236}">
                    <a16:creationId xmlns="" xmlns:a16="http://schemas.microsoft.com/office/drawing/2014/main" id="{19E3F119-AD85-4C2A-B874-10297A547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2705"/>
                <a:ext cx="107" cy="109"/>
              </a:xfrm>
              <a:custGeom>
                <a:avLst/>
                <a:gdLst>
                  <a:gd name="T0" fmla="*/ 424 w 861"/>
                  <a:gd name="T1" fmla="*/ 0 h 872"/>
                  <a:gd name="T2" fmla="*/ 704 w 861"/>
                  <a:gd name="T3" fmla="*/ 0 h 872"/>
                  <a:gd name="T4" fmla="*/ 736 w 861"/>
                  <a:gd name="T5" fmla="*/ 1 h 872"/>
                  <a:gd name="T6" fmla="*/ 740 w 861"/>
                  <a:gd name="T7" fmla="*/ 48 h 872"/>
                  <a:gd name="T8" fmla="*/ 749 w 861"/>
                  <a:gd name="T9" fmla="*/ 94 h 872"/>
                  <a:gd name="T10" fmla="*/ 763 w 861"/>
                  <a:gd name="T11" fmla="*/ 137 h 872"/>
                  <a:gd name="T12" fmla="*/ 782 w 861"/>
                  <a:gd name="T13" fmla="*/ 178 h 872"/>
                  <a:gd name="T14" fmla="*/ 804 w 861"/>
                  <a:gd name="T15" fmla="*/ 217 h 872"/>
                  <a:gd name="T16" fmla="*/ 831 w 861"/>
                  <a:gd name="T17" fmla="*/ 253 h 872"/>
                  <a:gd name="T18" fmla="*/ 861 w 861"/>
                  <a:gd name="T19" fmla="*/ 285 h 872"/>
                  <a:gd name="T20" fmla="*/ 810 w 861"/>
                  <a:gd name="T21" fmla="*/ 303 h 872"/>
                  <a:gd name="T22" fmla="*/ 762 w 861"/>
                  <a:gd name="T23" fmla="*/ 326 h 872"/>
                  <a:gd name="T24" fmla="*/ 718 w 861"/>
                  <a:gd name="T25" fmla="*/ 355 h 872"/>
                  <a:gd name="T26" fmla="*/ 676 w 861"/>
                  <a:gd name="T27" fmla="*/ 387 h 872"/>
                  <a:gd name="T28" fmla="*/ 638 w 861"/>
                  <a:gd name="T29" fmla="*/ 424 h 872"/>
                  <a:gd name="T30" fmla="*/ 604 w 861"/>
                  <a:gd name="T31" fmla="*/ 464 h 872"/>
                  <a:gd name="T32" fmla="*/ 574 w 861"/>
                  <a:gd name="T33" fmla="*/ 508 h 872"/>
                  <a:gd name="T34" fmla="*/ 549 w 861"/>
                  <a:gd name="T35" fmla="*/ 555 h 872"/>
                  <a:gd name="T36" fmla="*/ 529 w 861"/>
                  <a:gd name="T37" fmla="*/ 605 h 872"/>
                  <a:gd name="T38" fmla="*/ 514 w 861"/>
                  <a:gd name="T39" fmla="*/ 657 h 872"/>
                  <a:gd name="T40" fmla="*/ 505 w 861"/>
                  <a:gd name="T41" fmla="*/ 712 h 872"/>
                  <a:gd name="T42" fmla="*/ 502 w 861"/>
                  <a:gd name="T43" fmla="*/ 768 h 872"/>
                  <a:gd name="T44" fmla="*/ 502 w 861"/>
                  <a:gd name="T45" fmla="*/ 872 h 872"/>
                  <a:gd name="T46" fmla="*/ 442 w 861"/>
                  <a:gd name="T47" fmla="*/ 867 h 872"/>
                  <a:gd name="T48" fmla="*/ 378 w 861"/>
                  <a:gd name="T49" fmla="*/ 860 h 872"/>
                  <a:gd name="T50" fmla="*/ 312 w 861"/>
                  <a:gd name="T51" fmla="*/ 851 h 872"/>
                  <a:gd name="T52" fmla="*/ 244 w 861"/>
                  <a:gd name="T53" fmla="*/ 838 h 872"/>
                  <a:gd name="T54" fmla="*/ 173 w 861"/>
                  <a:gd name="T55" fmla="*/ 823 h 872"/>
                  <a:gd name="T56" fmla="*/ 101 w 861"/>
                  <a:gd name="T57" fmla="*/ 804 h 872"/>
                  <a:gd name="T58" fmla="*/ 25 w 861"/>
                  <a:gd name="T59" fmla="*/ 782 h 872"/>
                  <a:gd name="T60" fmla="*/ 1 w 861"/>
                  <a:gd name="T61" fmla="*/ 774 h 872"/>
                  <a:gd name="T62" fmla="*/ 0 w 861"/>
                  <a:gd name="T63" fmla="*/ 769 h 872"/>
                  <a:gd name="T64" fmla="*/ 0 w 861"/>
                  <a:gd name="T65" fmla="*/ 425 h 872"/>
                  <a:gd name="T66" fmla="*/ 3 w 861"/>
                  <a:gd name="T67" fmla="*/ 375 h 872"/>
                  <a:gd name="T68" fmla="*/ 11 w 861"/>
                  <a:gd name="T69" fmla="*/ 328 h 872"/>
                  <a:gd name="T70" fmla="*/ 25 w 861"/>
                  <a:gd name="T71" fmla="*/ 282 h 872"/>
                  <a:gd name="T72" fmla="*/ 44 w 861"/>
                  <a:gd name="T73" fmla="*/ 238 h 872"/>
                  <a:gd name="T74" fmla="*/ 66 w 861"/>
                  <a:gd name="T75" fmla="*/ 197 h 872"/>
                  <a:gd name="T76" fmla="*/ 93 w 861"/>
                  <a:gd name="T77" fmla="*/ 160 h 872"/>
                  <a:gd name="T78" fmla="*/ 124 w 861"/>
                  <a:gd name="T79" fmla="*/ 125 h 872"/>
                  <a:gd name="T80" fmla="*/ 159 w 861"/>
                  <a:gd name="T81" fmla="*/ 93 h 872"/>
                  <a:gd name="T82" fmla="*/ 197 w 861"/>
                  <a:gd name="T83" fmla="*/ 67 h 872"/>
                  <a:gd name="T84" fmla="*/ 238 w 861"/>
                  <a:gd name="T85" fmla="*/ 43 h 872"/>
                  <a:gd name="T86" fmla="*/ 281 w 861"/>
                  <a:gd name="T87" fmla="*/ 25 h 872"/>
                  <a:gd name="T88" fmla="*/ 327 w 861"/>
                  <a:gd name="T89" fmla="*/ 12 h 872"/>
                  <a:gd name="T90" fmla="*/ 375 w 861"/>
                  <a:gd name="T91" fmla="*/ 4 h 872"/>
                  <a:gd name="T92" fmla="*/ 424 w 861"/>
                  <a:gd name="T93" fmla="*/ 0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61" h="872">
                    <a:moveTo>
                      <a:pt x="424" y="0"/>
                    </a:moveTo>
                    <a:lnTo>
                      <a:pt x="704" y="0"/>
                    </a:lnTo>
                    <a:lnTo>
                      <a:pt x="736" y="1"/>
                    </a:lnTo>
                    <a:lnTo>
                      <a:pt x="740" y="48"/>
                    </a:lnTo>
                    <a:lnTo>
                      <a:pt x="749" y="94"/>
                    </a:lnTo>
                    <a:lnTo>
                      <a:pt x="763" y="137"/>
                    </a:lnTo>
                    <a:lnTo>
                      <a:pt x="782" y="178"/>
                    </a:lnTo>
                    <a:lnTo>
                      <a:pt x="804" y="217"/>
                    </a:lnTo>
                    <a:lnTo>
                      <a:pt x="831" y="253"/>
                    </a:lnTo>
                    <a:lnTo>
                      <a:pt x="861" y="285"/>
                    </a:lnTo>
                    <a:lnTo>
                      <a:pt x="810" y="303"/>
                    </a:lnTo>
                    <a:lnTo>
                      <a:pt x="762" y="326"/>
                    </a:lnTo>
                    <a:lnTo>
                      <a:pt x="718" y="355"/>
                    </a:lnTo>
                    <a:lnTo>
                      <a:pt x="676" y="387"/>
                    </a:lnTo>
                    <a:lnTo>
                      <a:pt x="638" y="424"/>
                    </a:lnTo>
                    <a:lnTo>
                      <a:pt x="604" y="464"/>
                    </a:lnTo>
                    <a:lnTo>
                      <a:pt x="574" y="508"/>
                    </a:lnTo>
                    <a:lnTo>
                      <a:pt x="549" y="555"/>
                    </a:lnTo>
                    <a:lnTo>
                      <a:pt x="529" y="605"/>
                    </a:lnTo>
                    <a:lnTo>
                      <a:pt x="514" y="657"/>
                    </a:lnTo>
                    <a:lnTo>
                      <a:pt x="505" y="712"/>
                    </a:lnTo>
                    <a:lnTo>
                      <a:pt x="502" y="768"/>
                    </a:lnTo>
                    <a:lnTo>
                      <a:pt x="502" y="872"/>
                    </a:lnTo>
                    <a:lnTo>
                      <a:pt x="442" y="867"/>
                    </a:lnTo>
                    <a:lnTo>
                      <a:pt x="378" y="860"/>
                    </a:lnTo>
                    <a:lnTo>
                      <a:pt x="312" y="851"/>
                    </a:lnTo>
                    <a:lnTo>
                      <a:pt x="244" y="838"/>
                    </a:lnTo>
                    <a:lnTo>
                      <a:pt x="173" y="823"/>
                    </a:lnTo>
                    <a:lnTo>
                      <a:pt x="101" y="804"/>
                    </a:lnTo>
                    <a:lnTo>
                      <a:pt x="25" y="782"/>
                    </a:lnTo>
                    <a:lnTo>
                      <a:pt x="1" y="774"/>
                    </a:lnTo>
                    <a:lnTo>
                      <a:pt x="0" y="769"/>
                    </a:lnTo>
                    <a:lnTo>
                      <a:pt x="0" y="425"/>
                    </a:lnTo>
                    <a:lnTo>
                      <a:pt x="3" y="375"/>
                    </a:lnTo>
                    <a:lnTo>
                      <a:pt x="11" y="328"/>
                    </a:lnTo>
                    <a:lnTo>
                      <a:pt x="25" y="282"/>
                    </a:lnTo>
                    <a:lnTo>
                      <a:pt x="44" y="238"/>
                    </a:lnTo>
                    <a:lnTo>
                      <a:pt x="66" y="197"/>
                    </a:lnTo>
                    <a:lnTo>
                      <a:pt x="93" y="160"/>
                    </a:lnTo>
                    <a:lnTo>
                      <a:pt x="124" y="125"/>
                    </a:lnTo>
                    <a:lnTo>
                      <a:pt x="159" y="93"/>
                    </a:lnTo>
                    <a:lnTo>
                      <a:pt x="197" y="67"/>
                    </a:lnTo>
                    <a:lnTo>
                      <a:pt x="238" y="43"/>
                    </a:lnTo>
                    <a:lnTo>
                      <a:pt x="281" y="25"/>
                    </a:lnTo>
                    <a:lnTo>
                      <a:pt x="327" y="12"/>
                    </a:lnTo>
                    <a:lnTo>
                      <a:pt x="375" y="4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GB" sz="1800" kern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26" name="Freeform 308">
                <a:extLst>
                  <a:ext uri="{FF2B5EF4-FFF2-40B4-BE49-F238E27FC236}">
                    <a16:creationId xmlns="" xmlns:a16="http://schemas.microsoft.com/office/drawing/2014/main" id="{DFAAC5F0-A11A-4D11-BA82-393A8307F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4" y="2748"/>
                <a:ext cx="141" cy="109"/>
              </a:xfrm>
              <a:custGeom>
                <a:avLst/>
                <a:gdLst>
                  <a:gd name="T0" fmla="*/ 424 w 1127"/>
                  <a:gd name="T1" fmla="*/ 0 h 875"/>
                  <a:gd name="T2" fmla="*/ 704 w 1127"/>
                  <a:gd name="T3" fmla="*/ 0 h 875"/>
                  <a:gd name="T4" fmla="*/ 754 w 1127"/>
                  <a:gd name="T5" fmla="*/ 3 h 875"/>
                  <a:gd name="T6" fmla="*/ 802 w 1127"/>
                  <a:gd name="T7" fmla="*/ 12 h 875"/>
                  <a:gd name="T8" fmla="*/ 847 w 1127"/>
                  <a:gd name="T9" fmla="*/ 26 h 875"/>
                  <a:gd name="T10" fmla="*/ 890 w 1127"/>
                  <a:gd name="T11" fmla="*/ 44 h 875"/>
                  <a:gd name="T12" fmla="*/ 931 w 1127"/>
                  <a:gd name="T13" fmla="*/ 67 h 875"/>
                  <a:gd name="T14" fmla="*/ 970 w 1127"/>
                  <a:gd name="T15" fmla="*/ 94 h 875"/>
                  <a:gd name="T16" fmla="*/ 1004 w 1127"/>
                  <a:gd name="T17" fmla="*/ 125 h 875"/>
                  <a:gd name="T18" fmla="*/ 1035 w 1127"/>
                  <a:gd name="T19" fmla="*/ 160 h 875"/>
                  <a:gd name="T20" fmla="*/ 1062 w 1127"/>
                  <a:gd name="T21" fmla="*/ 197 h 875"/>
                  <a:gd name="T22" fmla="*/ 1085 w 1127"/>
                  <a:gd name="T23" fmla="*/ 238 h 875"/>
                  <a:gd name="T24" fmla="*/ 1103 w 1127"/>
                  <a:gd name="T25" fmla="*/ 282 h 875"/>
                  <a:gd name="T26" fmla="*/ 1116 w 1127"/>
                  <a:gd name="T27" fmla="*/ 328 h 875"/>
                  <a:gd name="T28" fmla="*/ 1125 w 1127"/>
                  <a:gd name="T29" fmla="*/ 376 h 875"/>
                  <a:gd name="T30" fmla="*/ 1127 w 1127"/>
                  <a:gd name="T31" fmla="*/ 425 h 875"/>
                  <a:gd name="T32" fmla="*/ 1127 w 1127"/>
                  <a:gd name="T33" fmla="*/ 770 h 875"/>
                  <a:gd name="T34" fmla="*/ 1125 w 1127"/>
                  <a:gd name="T35" fmla="*/ 770 h 875"/>
                  <a:gd name="T36" fmla="*/ 1103 w 1127"/>
                  <a:gd name="T37" fmla="*/ 780 h 875"/>
                  <a:gd name="T38" fmla="*/ 1099 w 1127"/>
                  <a:gd name="T39" fmla="*/ 783 h 875"/>
                  <a:gd name="T40" fmla="*/ 1089 w 1127"/>
                  <a:gd name="T41" fmla="*/ 787 h 875"/>
                  <a:gd name="T42" fmla="*/ 1073 w 1127"/>
                  <a:gd name="T43" fmla="*/ 794 h 875"/>
                  <a:gd name="T44" fmla="*/ 1053 w 1127"/>
                  <a:gd name="T45" fmla="*/ 802 h 875"/>
                  <a:gd name="T46" fmla="*/ 1029 w 1127"/>
                  <a:gd name="T47" fmla="*/ 811 h 875"/>
                  <a:gd name="T48" fmla="*/ 999 w 1127"/>
                  <a:gd name="T49" fmla="*/ 820 h 875"/>
                  <a:gd name="T50" fmla="*/ 964 w 1127"/>
                  <a:gd name="T51" fmla="*/ 830 h 875"/>
                  <a:gd name="T52" fmla="*/ 926 w 1127"/>
                  <a:gd name="T53" fmla="*/ 840 h 875"/>
                  <a:gd name="T54" fmla="*/ 882 w 1127"/>
                  <a:gd name="T55" fmla="*/ 849 h 875"/>
                  <a:gd name="T56" fmla="*/ 834 w 1127"/>
                  <a:gd name="T57" fmla="*/ 858 h 875"/>
                  <a:gd name="T58" fmla="*/ 782 w 1127"/>
                  <a:gd name="T59" fmla="*/ 865 h 875"/>
                  <a:gd name="T60" fmla="*/ 726 w 1127"/>
                  <a:gd name="T61" fmla="*/ 870 h 875"/>
                  <a:gd name="T62" fmla="*/ 665 w 1127"/>
                  <a:gd name="T63" fmla="*/ 874 h 875"/>
                  <a:gd name="T64" fmla="*/ 600 w 1127"/>
                  <a:gd name="T65" fmla="*/ 875 h 875"/>
                  <a:gd name="T66" fmla="*/ 539 w 1127"/>
                  <a:gd name="T67" fmla="*/ 874 h 875"/>
                  <a:gd name="T68" fmla="*/ 475 w 1127"/>
                  <a:gd name="T69" fmla="*/ 871 h 875"/>
                  <a:gd name="T70" fmla="*/ 406 w 1127"/>
                  <a:gd name="T71" fmla="*/ 864 h 875"/>
                  <a:gd name="T72" fmla="*/ 336 w 1127"/>
                  <a:gd name="T73" fmla="*/ 855 h 875"/>
                  <a:gd name="T74" fmla="*/ 263 w 1127"/>
                  <a:gd name="T75" fmla="*/ 842 h 875"/>
                  <a:gd name="T76" fmla="*/ 187 w 1127"/>
                  <a:gd name="T77" fmla="*/ 826 h 875"/>
                  <a:gd name="T78" fmla="*/ 107 w 1127"/>
                  <a:gd name="T79" fmla="*/ 807 h 875"/>
                  <a:gd name="T80" fmla="*/ 25 w 1127"/>
                  <a:gd name="T81" fmla="*/ 782 h 875"/>
                  <a:gd name="T82" fmla="*/ 1 w 1127"/>
                  <a:gd name="T83" fmla="*/ 775 h 875"/>
                  <a:gd name="T84" fmla="*/ 0 w 1127"/>
                  <a:gd name="T85" fmla="*/ 770 h 875"/>
                  <a:gd name="T86" fmla="*/ 0 w 1127"/>
                  <a:gd name="T87" fmla="*/ 425 h 875"/>
                  <a:gd name="T88" fmla="*/ 2 w 1127"/>
                  <a:gd name="T89" fmla="*/ 376 h 875"/>
                  <a:gd name="T90" fmla="*/ 11 w 1127"/>
                  <a:gd name="T91" fmla="*/ 328 h 875"/>
                  <a:gd name="T92" fmla="*/ 25 w 1127"/>
                  <a:gd name="T93" fmla="*/ 282 h 875"/>
                  <a:gd name="T94" fmla="*/ 43 w 1127"/>
                  <a:gd name="T95" fmla="*/ 239 h 875"/>
                  <a:gd name="T96" fmla="*/ 65 w 1127"/>
                  <a:gd name="T97" fmla="*/ 197 h 875"/>
                  <a:gd name="T98" fmla="*/ 93 w 1127"/>
                  <a:gd name="T99" fmla="*/ 160 h 875"/>
                  <a:gd name="T100" fmla="*/ 124 w 1127"/>
                  <a:gd name="T101" fmla="*/ 125 h 875"/>
                  <a:gd name="T102" fmla="*/ 159 w 1127"/>
                  <a:gd name="T103" fmla="*/ 94 h 875"/>
                  <a:gd name="T104" fmla="*/ 197 w 1127"/>
                  <a:gd name="T105" fmla="*/ 67 h 875"/>
                  <a:gd name="T106" fmla="*/ 237 w 1127"/>
                  <a:gd name="T107" fmla="*/ 44 h 875"/>
                  <a:gd name="T108" fmla="*/ 281 w 1127"/>
                  <a:gd name="T109" fmla="*/ 26 h 875"/>
                  <a:gd name="T110" fmla="*/ 326 w 1127"/>
                  <a:gd name="T111" fmla="*/ 12 h 875"/>
                  <a:gd name="T112" fmla="*/ 374 w 1127"/>
                  <a:gd name="T113" fmla="*/ 3 h 875"/>
                  <a:gd name="T114" fmla="*/ 424 w 1127"/>
                  <a:gd name="T115" fmla="*/ 0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27" h="875">
                    <a:moveTo>
                      <a:pt x="424" y="0"/>
                    </a:moveTo>
                    <a:lnTo>
                      <a:pt x="704" y="0"/>
                    </a:lnTo>
                    <a:lnTo>
                      <a:pt x="754" y="3"/>
                    </a:lnTo>
                    <a:lnTo>
                      <a:pt x="802" y="12"/>
                    </a:lnTo>
                    <a:lnTo>
                      <a:pt x="847" y="26"/>
                    </a:lnTo>
                    <a:lnTo>
                      <a:pt x="890" y="44"/>
                    </a:lnTo>
                    <a:lnTo>
                      <a:pt x="931" y="67"/>
                    </a:lnTo>
                    <a:lnTo>
                      <a:pt x="970" y="94"/>
                    </a:lnTo>
                    <a:lnTo>
                      <a:pt x="1004" y="125"/>
                    </a:lnTo>
                    <a:lnTo>
                      <a:pt x="1035" y="160"/>
                    </a:lnTo>
                    <a:lnTo>
                      <a:pt x="1062" y="197"/>
                    </a:lnTo>
                    <a:lnTo>
                      <a:pt x="1085" y="238"/>
                    </a:lnTo>
                    <a:lnTo>
                      <a:pt x="1103" y="282"/>
                    </a:lnTo>
                    <a:lnTo>
                      <a:pt x="1116" y="328"/>
                    </a:lnTo>
                    <a:lnTo>
                      <a:pt x="1125" y="376"/>
                    </a:lnTo>
                    <a:lnTo>
                      <a:pt x="1127" y="425"/>
                    </a:lnTo>
                    <a:lnTo>
                      <a:pt x="1127" y="770"/>
                    </a:lnTo>
                    <a:lnTo>
                      <a:pt x="1125" y="770"/>
                    </a:lnTo>
                    <a:lnTo>
                      <a:pt x="1103" y="780"/>
                    </a:lnTo>
                    <a:lnTo>
                      <a:pt x="1099" y="783"/>
                    </a:lnTo>
                    <a:lnTo>
                      <a:pt x="1089" y="787"/>
                    </a:lnTo>
                    <a:lnTo>
                      <a:pt x="1073" y="794"/>
                    </a:lnTo>
                    <a:lnTo>
                      <a:pt x="1053" y="802"/>
                    </a:lnTo>
                    <a:lnTo>
                      <a:pt x="1029" y="811"/>
                    </a:lnTo>
                    <a:lnTo>
                      <a:pt x="999" y="820"/>
                    </a:lnTo>
                    <a:lnTo>
                      <a:pt x="964" y="830"/>
                    </a:lnTo>
                    <a:lnTo>
                      <a:pt x="926" y="840"/>
                    </a:lnTo>
                    <a:lnTo>
                      <a:pt x="882" y="849"/>
                    </a:lnTo>
                    <a:lnTo>
                      <a:pt x="834" y="858"/>
                    </a:lnTo>
                    <a:lnTo>
                      <a:pt x="782" y="865"/>
                    </a:lnTo>
                    <a:lnTo>
                      <a:pt x="726" y="870"/>
                    </a:lnTo>
                    <a:lnTo>
                      <a:pt x="665" y="874"/>
                    </a:lnTo>
                    <a:lnTo>
                      <a:pt x="600" y="875"/>
                    </a:lnTo>
                    <a:lnTo>
                      <a:pt x="539" y="874"/>
                    </a:lnTo>
                    <a:lnTo>
                      <a:pt x="475" y="871"/>
                    </a:lnTo>
                    <a:lnTo>
                      <a:pt x="406" y="864"/>
                    </a:lnTo>
                    <a:lnTo>
                      <a:pt x="336" y="855"/>
                    </a:lnTo>
                    <a:lnTo>
                      <a:pt x="263" y="842"/>
                    </a:lnTo>
                    <a:lnTo>
                      <a:pt x="187" y="826"/>
                    </a:lnTo>
                    <a:lnTo>
                      <a:pt x="107" y="807"/>
                    </a:lnTo>
                    <a:lnTo>
                      <a:pt x="25" y="782"/>
                    </a:lnTo>
                    <a:lnTo>
                      <a:pt x="1" y="775"/>
                    </a:lnTo>
                    <a:lnTo>
                      <a:pt x="0" y="770"/>
                    </a:lnTo>
                    <a:lnTo>
                      <a:pt x="0" y="425"/>
                    </a:lnTo>
                    <a:lnTo>
                      <a:pt x="2" y="376"/>
                    </a:lnTo>
                    <a:lnTo>
                      <a:pt x="11" y="328"/>
                    </a:lnTo>
                    <a:lnTo>
                      <a:pt x="25" y="282"/>
                    </a:lnTo>
                    <a:lnTo>
                      <a:pt x="43" y="239"/>
                    </a:lnTo>
                    <a:lnTo>
                      <a:pt x="65" y="197"/>
                    </a:lnTo>
                    <a:lnTo>
                      <a:pt x="93" y="160"/>
                    </a:lnTo>
                    <a:lnTo>
                      <a:pt x="124" y="125"/>
                    </a:lnTo>
                    <a:lnTo>
                      <a:pt x="159" y="94"/>
                    </a:lnTo>
                    <a:lnTo>
                      <a:pt x="197" y="67"/>
                    </a:lnTo>
                    <a:lnTo>
                      <a:pt x="237" y="44"/>
                    </a:lnTo>
                    <a:lnTo>
                      <a:pt x="281" y="26"/>
                    </a:lnTo>
                    <a:lnTo>
                      <a:pt x="326" y="12"/>
                    </a:lnTo>
                    <a:lnTo>
                      <a:pt x="374" y="3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GB" sz="1800" kern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27" name="Freeform 309">
                <a:extLst>
                  <a:ext uri="{FF2B5EF4-FFF2-40B4-BE49-F238E27FC236}">
                    <a16:creationId xmlns="" xmlns:a16="http://schemas.microsoft.com/office/drawing/2014/main" id="{A75F6F18-0DF1-4D32-AAAB-9B5038075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2" y="2579"/>
                <a:ext cx="83" cy="83"/>
              </a:xfrm>
              <a:custGeom>
                <a:avLst/>
                <a:gdLst>
                  <a:gd name="T0" fmla="*/ 331 w 662"/>
                  <a:gd name="T1" fmla="*/ 0 h 663"/>
                  <a:gd name="T2" fmla="*/ 376 w 662"/>
                  <a:gd name="T3" fmla="*/ 3 h 663"/>
                  <a:gd name="T4" fmla="*/ 419 w 662"/>
                  <a:gd name="T5" fmla="*/ 11 h 663"/>
                  <a:gd name="T6" fmla="*/ 458 w 662"/>
                  <a:gd name="T7" fmla="*/ 26 h 663"/>
                  <a:gd name="T8" fmla="*/ 497 w 662"/>
                  <a:gd name="T9" fmla="*/ 45 h 663"/>
                  <a:gd name="T10" fmla="*/ 532 w 662"/>
                  <a:gd name="T11" fmla="*/ 68 h 663"/>
                  <a:gd name="T12" fmla="*/ 563 w 662"/>
                  <a:gd name="T13" fmla="*/ 96 h 663"/>
                  <a:gd name="T14" fmla="*/ 591 w 662"/>
                  <a:gd name="T15" fmla="*/ 127 h 663"/>
                  <a:gd name="T16" fmla="*/ 615 w 662"/>
                  <a:gd name="T17" fmla="*/ 161 h 663"/>
                  <a:gd name="T18" fmla="*/ 634 w 662"/>
                  <a:gd name="T19" fmla="*/ 199 h 663"/>
                  <a:gd name="T20" fmla="*/ 649 w 662"/>
                  <a:gd name="T21" fmla="*/ 240 h 663"/>
                  <a:gd name="T22" fmla="*/ 658 w 662"/>
                  <a:gd name="T23" fmla="*/ 283 h 663"/>
                  <a:gd name="T24" fmla="*/ 662 w 662"/>
                  <a:gd name="T25" fmla="*/ 327 h 663"/>
                  <a:gd name="T26" fmla="*/ 624 w 662"/>
                  <a:gd name="T27" fmla="*/ 353 h 663"/>
                  <a:gd name="T28" fmla="*/ 590 w 662"/>
                  <a:gd name="T29" fmla="*/ 384 h 663"/>
                  <a:gd name="T30" fmla="*/ 559 w 662"/>
                  <a:gd name="T31" fmla="*/ 419 h 663"/>
                  <a:gd name="T32" fmla="*/ 532 w 662"/>
                  <a:gd name="T33" fmla="*/ 455 h 663"/>
                  <a:gd name="T34" fmla="*/ 509 w 662"/>
                  <a:gd name="T35" fmla="*/ 496 h 663"/>
                  <a:gd name="T36" fmla="*/ 492 w 662"/>
                  <a:gd name="T37" fmla="*/ 539 h 663"/>
                  <a:gd name="T38" fmla="*/ 479 w 662"/>
                  <a:gd name="T39" fmla="*/ 585 h 663"/>
                  <a:gd name="T40" fmla="*/ 471 w 662"/>
                  <a:gd name="T41" fmla="*/ 632 h 663"/>
                  <a:gd name="T42" fmla="*/ 438 w 662"/>
                  <a:gd name="T43" fmla="*/ 645 h 663"/>
                  <a:gd name="T44" fmla="*/ 403 w 662"/>
                  <a:gd name="T45" fmla="*/ 655 h 663"/>
                  <a:gd name="T46" fmla="*/ 368 w 662"/>
                  <a:gd name="T47" fmla="*/ 661 h 663"/>
                  <a:gd name="T48" fmla="*/ 331 w 662"/>
                  <a:gd name="T49" fmla="*/ 663 h 663"/>
                  <a:gd name="T50" fmla="*/ 286 w 662"/>
                  <a:gd name="T51" fmla="*/ 660 h 663"/>
                  <a:gd name="T52" fmla="*/ 244 w 662"/>
                  <a:gd name="T53" fmla="*/ 651 h 663"/>
                  <a:gd name="T54" fmla="*/ 202 w 662"/>
                  <a:gd name="T55" fmla="*/ 638 h 663"/>
                  <a:gd name="T56" fmla="*/ 164 w 662"/>
                  <a:gd name="T57" fmla="*/ 619 h 663"/>
                  <a:gd name="T58" fmla="*/ 128 w 662"/>
                  <a:gd name="T59" fmla="*/ 594 h 663"/>
                  <a:gd name="T60" fmla="*/ 97 w 662"/>
                  <a:gd name="T61" fmla="*/ 567 h 663"/>
                  <a:gd name="T62" fmla="*/ 69 w 662"/>
                  <a:gd name="T63" fmla="*/ 535 h 663"/>
                  <a:gd name="T64" fmla="*/ 45 w 662"/>
                  <a:gd name="T65" fmla="*/ 499 h 663"/>
                  <a:gd name="T66" fmla="*/ 27 w 662"/>
                  <a:gd name="T67" fmla="*/ 461 h 663"/>
                  <a:gd name="T68" fmla="*/ 12 w 662"/>
                  <a:gd name="T69" fmla="*/ 420 h 663"/>
                  <a:gd name="T70" fmla="*/ 3 w 662"/>
                  <a:gd name="T71" fmla="*/ 377 h 663"/>
                  <a:gd name="T72" fmla="*/ 0 w 662"/>
                  <a:gd name="T73" fmla="*/ 332 h 663"/>
                  <a:gd name="T74" fmla="*/ 3 w 662"/>
                  <a:gd name="T75" fmla="*/ 287 h 663"/>
                  <a:gd name="T76" fmla="*/ 12 w 662"/>
                  <a:gd name="T77" fmla="*/ 244 h 663"/>
                  <a:gd name="T78" fmla="*/ 27 w 662"/>
                  <a:gd name="T79" fmla="*/ 203 h 663"/>
                  <a:gd name="T80" fmla="*/ 45 w 662"/>
                  <a:gd name="T81" fmla="*/ 164 h 663"/>
                  <a:gd name="T82" fmla="*/ 69 w 662"/>
                  <a:gd name="T83" fmla="*/ 129 h 663"/>
                  <a:gd name="T84" fmla="*/ 97 w 662"/>
                  <a:gd name="T85" fmla="*/ 97 h 663"/>
                  <a:gd name="T86" fmla="*/ 128 w 662"/>
                  <a:gd name="T87" fmla="*/ 69 h 663"/>
                  <a:gd name="T88" fmla="*/ 164 w 662"/>
                  <a:gd name="T89" fmla="*/ 45 h 663"/>
                  <a:gd name="T90" fmla="*/ 202 w 662"/>
                  <a:gd name="T91" fmla="*/ 27 h 663"/>
                  <a:gd name="T92" fmla="*/ 244 w 662"/>
                  <a:gd name="T93" fmla="*/ 12 h 663"/>
                  <a:gd name="T94" fmla="*/ 286 w 662"/>
                  <a:gd name="T95" fmla="*/ 3 h 663"/>
                  <a:gd name="T96" fmla="*/ 331 w 662"/>
                  <a:gd name="T97" fmla="*/ 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62" h="663">
                    <a:moveTo>
                      <a:pt x="331" y="0"/>
                    </a:moveTo>
                    <a:lnTo>
                      <a:pt x="376" y="3"/>
                    </a:lnTo>
                    <a:lnTo>
                      <a:pt x="419" y="11"/>
                    </a:lnTo>
                    <a:lnTo>
                      <a:pt x="458" y="26"/>
                    </a:lnTo>
                    <a:lnTo>
                      <a:pt x="497" y="45"/>
                    </a:lnTo>
                    <a:lnTo>
                      <a:pt x="532" y="68"/>
                    </a:lnTo>
                    <a:lnTo>
                      <a:pt x="563" y="96"/>
                    </a:lnTo>
                    <a:lnTo>
                      <a:pt x="591" y="127"/>
                    </a:lnTo>
                    <a:lnTo>
                      <a:pt x="615" y="161"/>
                    </a:lnTo>
                    <a:lnTo>
                      <a:pt x="634" y="199"/>
                    </a:lnTo>
                    <a:lnTo>
                      <a:pt x="649" y="240"/>
                    </a:lnTo>
                    <a:lnTo>
                      <a:pt x="658" y="283"/>
                    </a:lnTo>
                    <a:lnTo>
                      <a:pt x="662" y="327"/>
                    </a:lnTo>
                    <a:lnTo>
                      <a:pt x="624" y="353"/>
                    </a:lnTo>
                    <a:lnTo>
                      <a:pt x="590" y="384"/>
                    </a:lnTo>
                    <a:lnTo>
                      <a:pt x="559" y="419"/>
                    </a:lnTo>
                    <a:lnTo>
                      <a:pt x="532" y="455"/>
                    </a:lnTo>
                    <a:lnTo>
                      <a:pt x="509" y="496"/>
                    </a:lnTo>
                    <a:lnTo>
                      <a:pt x="492" y="539"/>
                    </a:lnTo>
                    <a:lnTo>
                      <a:pt x="479" y="585"/>
                    </a:lnTo>
                    <a:lnTo>
                      <a:pt x="471" y="632"/>
                    </a:lnTo>
                    <a:lnTo>
                      <a:pt x="438" y="645"/>
                    </a:lnTo>
                    <a:lnTo>
                      <a:pt x="403" y="655"/>
                    </a:lnTo>
                    <a:lnTo>
                      <a:pt x="368" y="661"/>
                    </a:lnTo>
                    <a:lnTo>
                      <a:pt x="331" y="663"/>
                    </a:lnTo>
                    <a:lnTo>
                      <a:pt x="286" y="660"/>
                    </a:lnTo>
                    <a:lnTo>
                      <a:pt x="244" y="651"/>
                    </a:lnTo>
                    <a:lnTo>
                      <a:pt x="202" y="638"/>
                    </a:lnTo>
                    <a:lnTo>
                      <a:pt x="164" y="619"/>
                    </a:lnTo>
                    <a:lnTo>
                      <a:pt x="128" y="594"/>
                    </a:lnTo>
                    <a:lnTo>
                      <a:pt x="97" y="567"/>
                    </a:lnTo>
                    <a:lnTo>
                      <a:pt x="69" y="535"/>
                    </a:lnTo>
                    <a:lnTo>
                      <a:pt x="45" y="499"/>
                    </a:lnTo>
                    <a:lnTo>
                      <a:pt x="27" y="461"/>
                    </a:lnTo>
                    <a:lnTo>
                      <a:pt x="12" y="420"/>
                    </a:lnTo>
                    <a:lnTo>
                      <a:pt x="3" y="377"/>
                    </a:lnTo>
                    <a:lnTo>
                      <a:pt x="0" y="332"/>
                    </a:lnTo>
                    <a:lnTo>
                      <a:pt x="3" y="287"/>
                    </a:lnTo>
                    <a:lnTo>
                      <a:pt x="12" y="244"/>
                    </a:lnTo>
                    <a:lnTo>
                      <a:pt x="27" y="203"/>
                    </a:lnTo>
                    <a:lnTo>
                      <a:pt x="45" y="164"/>
                    </a:lnTo>
                    <a:lnTo>
                      <a:pt x="69" y="129"/>
                    </a:lnTo>
                    <a:lnTo>
                      <a:pt x="97" y="97"/>
                    </a:lnTo>
                    <a:lnTo>
                      <a:pt x="128" y="69"/>
                    </a:lnTo>
                    <a:lnTo>
                      <a:pt x="164" y="45"/>
                    </a:lnTo>
                    <a:lnTo>
                      <a:pt x="202" y="27"/>
                    </a:lnTo>
                    <a:lnTo>
                      <a:pt x="244" y="12"/>
                    </a:lnTo>
                    <a:lnTo>
                      <a:pt x="286" y="3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GB" sz="1800" kern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28" name="Freeform 310">
                <a:extLst>
                  <a:ext uri="{FF2B5EF4-FFF2-40B4-BE49-F238E27FC236}">
                    <a16:creationId xmlns="" xmlns:a16="http://schemas.microsoft.com/office/drawing/2014/main" id="{C83329F5-7671-42E4-8449-FF4C7F49C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3" y="2664"/>
                <a:ext cx="103" cy="110"/>
              </a:xfrm>
              <a:custGeom>
                <a:avLst/>
                <a:gdLst>
                  <a:gd name="T0" fmla="*/ 424 w 828"/>
                  <a:gd name="T1" fmla="*/ 0 h 874"/>
                  <a:gd name="T2" fmla="*/ 703 w 828"/>
                  <a:gd name="T3" fmla="*/ 0 h 874"/>
                  <a:gd name="T4" fmla="*/ 707 w 828"/>
                  <a:gd name="T5" fmla="*/ 47 h 874"/>
                  <a:gd name="T6" fmla="*/ 716 w 828"/>
                  <a:gd name="T7" fmla="*/ 93 h 874"/>
                  <a:gd name="T8" fmla="*/ 729 w 828"/>
                  <a:gd name="T9" fmla="*/ 137 h 874"/>
                  <a:gd name="T10" fmla="*/ 748 w 828"/>
                  <a:gd name="T11" fmla="*/ 177 h 874"/>
                  <a:gd name="T12" fmla="*/ 771 w 828"/>
                  <a:gd name="T13" fmla="*/ 216 h 874"/>
                  <a:gd name="T14" fmla="*/ 797 w 828"/>
                  <a:gd name="T15" fmla="*/ 252 h 874"/>
                  <a:gd name="T16" fmla="*/ 828 w 828"/>
                  <a:gd name="T17" fmla="*/ 285 h 874"/>
                  <a:gd name="T18" fmla="*/ 777 w 828"/>
                  <a:gd name="T19" fmla="*/ 303 h 874"/>
                  <a:gd name="T20" fmla="*/ 729 w 828"/>
                  <a:gd name="T21" fmla="*/ 327 h 874"/>
                  <a:gd name="T22" fmla="*/ 684 w 828"/>
                  <a:gd name="T23" fmla="*/ 354 h 874"/>
                  <a:gd name="T24" fmla="*/ 642 w 828"/>
                  <a:gd name="T25" fmla="*/ 387 h 874"/>
                  <a:gd name="T26" fmla="*/ 605 w 828"/>
                  <a:gd name="T27" fmla="*/ 423 h 874"/>
                  <a:gd name="T28" fmla="*/ 570 w 828"/>
                  <a:gd name="T29" fmla="*/ 464 h 874"/>
                  <a:gd name="T30" fmla="*/ 541 w 828"/>
                  <a:gd name="T31" fmla="*/ 508 h 874"/>
                  <a:gd name="T32" fmla="*/ 515 w 828"/>
                  <a:gd name="T33" fmla="*/ 555 h 874"/>
                  <a:gd name="T34" fmla="*/ 496 w 828"/>
                  <a:gd name="T35" fmla="*/ 605 h 874"/>
                  <a:gd name="T36" fmla="*/ 481 w 828"/>
                  <a:gd name="T37" fmla="*/ 657 h 874"/>
                  <a:gd name="T38" fmla="*/ 471 w 828"/>
                  <a:gd name="T39" fmla="*/ 711 h 874"/>
                  <a:gd name="T40" fmla="*/ 468 w 828"/>
                  <a:gd name="T41" fmla="*/ 767 h 874"/>
                  <a:gd name="T42" fmla="*/ 468 w 828"/>
                  <a:gd name="T43" fmla="*/ 874 h 874"/>
                  <a:gd name="T44" fmla="*/ 407 w 828"/>
                  <a:gd name="T45" fmla="*/ 870 h 874"/>
                  <a:gd name="T46" fmla="*/ 350 w 828"/>
                  <a:gd name="T47" fmla="*/ 864 h 874"/>
                  <a:gd name="T48" fmla="*/ 297 w 828"/>
                  <a:gd name="T49" fmla="*/ 857 h 874"/>
                  <a:gd name="T50" fmla="*/ 248 w 828"/>
                  <a:gd name="T51" fmla="*/ 849 h 874"/>
                  <a:gd name="T52" fmla="*/ 205 w 828"/>
                  <a:gd name="T53" fmla="*/ 840 h 874"/>
                  <a:gd name="T54" fmla="*/ 165 w 828"/>
                  <a:gd name="T55" fmla="*/ 830 h 874"/>
                  <a:gd name="T56" fmla="*/ 130 w 828"/>
                  <a:gd name="T57" fmla="*/ 820 h 874"/>
                  <a:gd name="T58" fmla="*/ 101 w 828"/>
                  <a:gd name="T59" fmla="*/ 810 h 874"/>
                  <a:gd name="T60" fmla="*/ 75 w 828"/>
                  <a:gd name="T61" fmla="*/ 802 h 874"/>
                  <a:gd name="T62" fmla="*/ 55 w 828"/>
                  <a:gd name="T63" fmla="*/ 794 h 874"/>
                  <a:gd name="T64" fmla="*/ 40 w 828"/>
                  <a:gd name="T65" fmla="*/ 787 h 874"/>
                  <a:gd name="T66" fmla="*/ 30 w 828"/>
                  <a:gd name="T67" fmla="*/ 783 h 874"/>
                  <a:gd name="T68" fmla="*/ 24 w 828"/>
                  <a:gd name="T69" fmla="*/ 780 h 874"/>
                  <a:gd name="T70" fmla="*/ 2 w 828"/>
                  <a:gd name="T71" fmla="*/ 768 h 874"/>
                  <a:gd name="T72" fmla="*/ 0 w 828"/>
                  <a:gd name="T73" fmla="*/ 768 h 874"/>
                  <a:gd name="T74" fmla="*/ 0 w 828"/>
                  <a:gd name="T75" fmla="*/ 424 h 874"/>
                  <a:gd name="T76" fmla="*/ 3 w 828"/>
                  <a:gd name="T77" fmla="*/ 375 h 874"/>
                  <a:gd name="T78" fmla="*/ 11 w 828"/>
                  <a:gd name="T79" fmla="*/ 328 h 874"/>
                  <a:gd name="T80" fmla="*/ 24 w 828"/>
                  <a:gd name="T81" fmla="*/ 282 h 874"/>
                  <a:gd name="T82" fmla="*/ 43 w 828"/>
                  <a:gd name="T83" fmla="*/ 238 h 874"/>
                  <a:gd name="T84" fmla="*/ 66 w 828"/>
                  <a:gd name="T85" fmla="*/ 197 h 874"/>
                  <a:gd name="T86" fmla="*/ 93 w 828"/>
                  <a:gd name="T87" fmla="*/ 159 h 874"/>
                  <a:gd name="T88" fmla="*/ 124 w 828"/>
                  <a:gd name="T89" fmla="*/ 124 h 874"/>
                  <a:gd name="T90" fmla="*/ 159 w 828"/>
                  <a:gd name="T91" fmla="*/ 94 h 874"/>
                  <a:gd name="T92" fmla="*/ 197 w 828"/>
                  <a:gd name="T93" fmla="*/ 66 h 874"/>
                  <a:gd name="T94" fmla="*/ 237 w 828"/>
                  <a:gd name="T95" fmla="*/ 43 h 874"/>
                  <a:gd name="T96" fmla="*/ 281 w 828"/>
                  <a:gd name="T97" fmla="*/ 24 h 874"/>
                  <a:gd name="T98" fmla="*/ 327 w 828"/>
                  <a:gd name="T99" fmla="*/ 11 h 874"/>
                  <a:gd name="T100" fmla="*/ 375 w 828"/>
                  <a:gd name="T101" fmla="*/ 3 h 874"/>
                  <a:gd name="T102" fmla="*/ 424 w 828"/>
                  <a:gd name="T103" fmla="*/ 0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28" h="874">
                    <a:moveTo>
                      <a:pt x="424" y="0"/>
                    </a:moveTo>
                    <a:lnTo>
                      <a:pt x="703" y="0"/>
                    </a:lnTo>
                    <a:lnTo>
                      <a:pt x="707" y="47"/>
                    </a:lnTo>
                    <a:lnTo>
                      <a:pt x="716" y="93"/>
                    </a:lnTo>
                    <a:lnTo>
                      <a:pt x="729" y="137"/>
                    </a:lnTo>
                    <a:lnTo>
                      <a:pt x="748" y="177"/>
                    </a:lnTo>
                    <a:lnTo>
                      <a:pt x="771" y="216"/>
                    </a:lnTo>
                    <a:lnTo>
                      <a:pt x="797" y="252"/>
                    </a:lnTo>
                    <a:lnTo>
                      <a:pt x="828" y="285"/>
                    </a:lnTo>
                    <a:lnTo>
                      <a:pt x="777" y="303"/>
                    </a:lnTo>
                    <a:lnTo>
                      <a:pt x="729" y="327"/>
                    </a:lnTo>
                    <a:lnTo>
                      <a:pt x="684" y="354"/>
                    </a:lnTo>
                    <a:lnTo>
                      <a:pt x="642" y="387"/>
                    </a:lnTo>
                    <a:lnTo>
                      <a:pt x="605" y="423"/>
                    </a:lnTo>
                    <a:lnTo>
                      <a:pt x="570" y="464"/>
                    </a:lnTo>
                    <a:lnTo>
                      <a:pt x="541" y="508"/>
                    </a:lnTo>
                    <a:lnTo>
                      <a:pt x="515" y="555"/>
                    </a:lnTo>
                    <a:lnTo>
                      <a:pt x="496" y="605"/>
                    </a:lnTo>
                    <a:lnTo>
                      <a:pt x="481" y="657"/>
                    </a:lnTo>
                    <a:lnTo>
                      <a:pt x="471" y="711"/>
                    </a:lnTo>
                    <a:lnTo>
                      <a:pt x="468" y="767"/>
                    </a:lnTo>
                    <a:lnTo>
                      <a:pt x="468" y="874"/>
                    </a:lnTo>
                    <a:lnTo>
                      <a:pt x="407" y="870"/>
                    </a:lnTo>
                    <a:lnTo>
                      <a:pt x="350" y="864"/>
                    </a:lnTo>
                    <a:lnTo>
                      <a:pt x="297" y="857"/>
                    </a:lnTo>
                    <a:lnTo>
                      <a:pt x="248" y="849"/>
                    </a:lnTo>
                    <a:lnTo>
                      <a:pt x="205" y="840"/>
                    </a:lnTo>
                    <a:lnTo>
                      <a:pt x="165" y="830"/>
                    </a:lnTo>
                    <a:lnTo>
                      <a:pt x="130" y="820"/>
                    </a:lnTo>
                    <a:lnTo>
                      <a:pt x="101" y="810"/>
                    </a:lnTo>
                    <a:lnTo>
                      <a:pt x="75" y="802"/>
                    </a:lnTo>
                    <a:lnTo>
                      <a:pt x="55" y="794"/>
                    </a:lnTo>
                    <a:lnTo>
                      <a:pt x="40" y="787"/>
                    </a:lnTo>
                    <a:lnTo>
                      <a:pt x="30" y="783"/>
                    </a:lnTo>
                    <a:lnTo>
                      <a:pt x="24" y="780"/>
                    </a:lnTo>
                    <a:lnTo>
                      <a:pt x="2" y="768"/>
                    </a:lnTo>
                    <a:lnTo>
                      <a:pt x="0" y="768"/>
                    </a:lnTo>
                    <a:lnTo>
                      <a:pt x="0" y="424"/>
                    </a:lnTo>
                    <a:lnTo>
                      <a:pt x="3" y="375"/>
                    </a:lnTo>
                    <a:lnTo>
                      <a:pt x="11" y="328"/>
                    </a:lnTo>
                    <a:lnTo>
                      <a:pt x="24" y="282"/>
                    </a:lnTo>
                    <a:lnTo>
                      <a:pt x="43" y="238"/>
                    </a:lnTo>
                    <a:lnTo>
                      <a:pt x="66" y="197"/>
                    </a:lnTo>
                    <a:lnTo>
                      <a:pt x="93" y="159"/>
                    </a:lnTo>
                    <a:lnTo>
                      <a:pt x="124" y="124"/>
                    </a:lnTo>
                    <a:lnTo>
                      <a:pt x="159" y="94"/>
                    </a:lnTo>
                    <a:lnTo>
                      <a:pt x="197" y="66"/>
                    </a:lnTo>
                    <a:lnTo>
                      <a:pt x="237" y="43"/>
                    </a:lnTo>
                    <a:lnTo>
                      <a:pt x="281" y="24"/>
                    </a:lnTo>
                    <a:lnTo>
                      <a:pt x="327" y="11"/>
                    </a:lnTo>
                    <a:lnTo>
                      <a:pt x="375" y="3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GB" sz="1800" kern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29" name="Freeform 311">
                <a:extLst>
                  <a:ext uri="{FF2B5EF4-FFF2-40B4-BE49-F238E27FC236}">
                    <a16:creationId xmlns="" xmlns:a16="http://schemas.microsoft.com/office/drawing/2014/main" id="{673F0D68-D1AD-4037-A634-CDA8C6BE4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7" y="2547"/>
                <a:ext cx="73" cy="70"/>
              </a:xfrm>
              <a:custGeom>
                <a:avLst/>
                <a:gdLst>
                  <a:gd name="T0" fmla="*/ 317 w 582"/>
                  <a:gd name="T1" fmla="*/ 0 h 562"/>
                  <a:gd name="T2" fmla="*/ 358 w 582"/>
                  <a:gd name="T3" fmla="*/ 2 h 562"/>
                  <a:gd name="T4" fmla="*/ 397 w 582"/>
                  <a:gd name="T5" fmla="*/ 9 h 562"/>
                  <a:gd name="T6" fmla="*/ 434 w 582"/>
                  <a:gd name="T7" fmla="*/ 21 h 562"/>
                  <a:gd name="T8" fmla="*/ 471 w 582"/>
                  <a:gd name="T9" fmla="*/ 38 h 562"/>
                  <a:gd name="T10" fmla="*/ 504 w 582"/>
                  <a:gd name="T11" fmla="*/ 59 h 562"/>
                  <a:gd name="T12" fmla="*/ 536 w 582"/>
                  <a:gd name="T13" fmla="*/ 84 h 562"/>
                  <a:gd name="T14" fmla="*/ 519 w 582"/>
                  <a:gd name="T15" fmla="*/ 126 h 562"/>
                  <a:gd name="T16" fmla="*/ 506 w 582"/>
                  <a:gd name="T17" fmla="*/ 171 h 562"/>
                  <a:gd name="T18" fmla="*/ 498 w 582"/>
                  <a:gd name="T19" fmla="*/ 217 h 562"/>
                  <a:gd name="T20" fmla="*/ 495 w 582"/>
                  <a:gd name="T21" fmla="*/ 264 h 562"/>
                  <a:gd name="T22" fmla="*/ 498 w 582"/>
                  <a:gd name="T23" fmla="*/ 310 h 562"/>
                  <a:gd name="T24" fmla="*/ 506 w 582"/>
                  <a:gd name="T25" fmla="*/ 355 h 562"/>
                  <a:gd name="T26" fmla="*/ 518 w 582"/>
                  <a:gd name="T27" fmla="*/ 399 h 562"/>
                  <a:gd name="T28" fmla="*/ 535 w 582"/>
                  <a:gd name="T29" fmla="*/ 442 h 562"/>
                  <a:gd name="T30" fmla="*/ 556 w 582"/>
                  <a:gd name="T31" fmla="*/ 483 h 562"/>
                  <a:gd name="T32" fmla="*/ 582 w 582"/>
                  <a:gd name="T33" fmla="*/ 520 h 562"/>
                  <a:gd name="T34" fmla="*/ 565 w 582"/>
                  <a:gd name="T35" fmla="*/ 542 h 562"/>
                  <a:gd name="T36" fmla="*/ 546 w 582"/>
                  <a:gd name="T37" fmla="*/ 562 h 562"/>
                  <a:gd name="T38" fmla="*/ 510 w 582"/>
                  <a:gd name="T39" fmla="*/ 544 h 562"/>
                  <a:gd name="T40" fmla="*/ 472 w 582"/>
                  <a:gd name="T41" fmla="*/ 530 h 562"/>
                  <a:gd name="T42" fmla="*/ 434 w 582"/>
                  <a:gd name="T43" fmla="*/ 519 h 562"/>
                  <a:gd name="T44" fmla="*/ 395 w 582"/>
                  <a:gd name="T45" fmla="*/ 513 h 562"/>
                  <a:gd name="T46" fmla="*/ 354 w 582"/>
                  <a:gd name="T47" fmla="*/ 511 h 562"/>
                  <a:gd name="T48" fmla="*/ 319 w 582"/>
                  <a:gd name="T49" fmla="*/ 514 h 562"/>
                  <a:gd name="T50" fmla="*/ 285 w 582"/>
                  <a:gd name="T51" fmla="*/ 519 h 562"/>
                  <a:gd name="T52" fmla="*/ 252 w 582"/>
                  <a:gd name="T53" fmla="*/ 528 h 562"/>
                  <a:gd name="T54" fmla="*/ 222 w 582"/>
                  <a:gd name="T55" fmla="*/ 538 h 562"/>
                  <a:gd name="T56" fmla="*/ 196 w 582"/>
                  <a:gd name="T57" fmla="*/ 548 h 562"/>
                  <a:gd name="T58" fmla="*/ 190 w 582"/>
                  <a:gd name="T59" fmla="*/ 506 h 562"/>
                  <a:gd name="T60" fmla="*/ 180 w 582"/>
                  <a:gd name="T61" fmla="*/ 465 h 562"/>
                  <a:gd name="T62" fmla="*/ 165 w 582"/>
                  <a:gd name="T63" fmla="*/ 426 h 562"/>
                  <a:gd name="T64" fmla="*/ 146 w 582"/>
                  <a:gd name="T65" fmla="*/ 390 h 562"/>
                  <a:gd name="T66" fmla="*/ 124 w 582"/>
                  <a:gd name="T67" fmla="*/ 354 h 562"/>
                  <a:gd name="T68" fmla="*/ 98 w 582"/>
                  <a:gd name="T69" fmla="*/ 322 h 562"/>
                  <a:gd name="T70" fmla="*/ 69 w 582"/>
                  <a:gd name="T71" fmla="*/ 293 h 562"/>
                  <a:gd name="T72" fmla="*/ 36 w 582"/>
                  <a:gd name="T73" fmla="*/ 265 h 562"/>
                  <a:gd name="T74" fmla="*/ 0 w 582"/>
                  <a:gd name="T75" fmla="*/ 243 h 562"/>
                  <a:gd name="T76" fmla="*/ 15 w 582"/>
                  <a:gd name="T77" fmla="*/ 201 h 562"/>
                  <a:gd name="T78" fmla="*/ 34 w 582"/>
                  <a:gd name="T79" fmla="*/ 162 h 562"/>
                  <a:gd name="T80" fmla="*/ 58 w 582"/>
                  <a:gd name="T81" fmla="*/ 127 h 562"/>
                  <a:gd name="T82" fmla="*/ 86 w 582"/>
                  <a:gd name="T83" fmla="*/ 96 h 562"/>
                  <a:gd name="T84" fmla="*/ 118 w 582"/>
                  <a:gd name="T85" fmla="*/ 67 h 562"/>
                  <a:gd name="T86" fmla="*/ 152 w 582"/>
                  <a:gd name="T87" fmla="*/ 44 h 562"/>
                  <a:gd name="T88" fmla="*/ 190 w 582"/>
                  <a:gd name="T89" fmla="*/ 25 h 562"/>
                  <a:gd name="T90" fmla="*/ 231 w 582"/>
                  <a:gd name="T91" fmla="*/ 11 h 562"/>
                  <a:gd name="T92" fmla="*/ 273 w 582"/>
                  <a:gd name="T93" fmla="*/ 2 h 562"/>
                  <a:gd name="T94" fmla="*/ 317 w 582"/>
                  <a:gd name="T95" fmla="*/ 0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82" h="562">
                    <a:moveTo>
                      <a:pt x="317" y="0"/>
                    </a:moveTo>
                    <a:lnTo>
                      <a:pt x="358" y="2"/>
                    </a:lnTo>
                    <a:lnTo>
                      <a:pt x="397" y="9"/>
                    </a:lnTo>
                    <a:lnTo>
                      <a:pt x="434" y="21"/>
                    </a:lnTo>
                    <a:lnTo>
                      <a:pt x="471" y="38"/>
                    </a:lnTo>
                    <a:lnTo>
                      <a:pt x="504" y="59"/>
                    </a:lnTo>
                    <a:lnTo>
                      <a:pt x="536" y="84"/>
                    </a:lnTo>
                    <a:lnTo>
                      <a:pt x="519" y="126"/>
                    </a:lnTo>
                    <a:lnTo>
                      <a:pt x="506" y="171"/>
                    </a:lnTo>
                    <a:lnTo>
                      <a:pt x="498" y="217"/>
                    </a:lnTo>
                    <a:lnTo>
                      <a:pt x="495" y="264"/>
                    </a:lnTo>
                    <a:lnTo>
                      <a:pt x="498" y="310"/>
                    </a:lnTo>
                    <a:lnTo>
                      <a:pt x="506" y="355"/>
                    </a:lnTo>
                    <a:lnTo>
                      <a:pt x="518" y="399"/>
                    </a:lnTo>
                    <a:lnTo>
                      <a:pt x="535" y="442"/>
                    </a:lnTo>
                    <a:lnTo>
                      <a:pt x="556" y="483"/>
                    </a:lnTo>
                    <a:lnTo>
                      <a:pt x="582" y="520"/>
                    </a:lnTo>
                    <a:lnTo>
                      <a:pt x="565" y="542"/>
                    </a:lnTo>
                    <a:lnTo>
                      <a:pt x="546" y="562"/>
                    </a:lnTo>
                    <a:lnTo>
                      <a:pt x="510" y="544"/>
                    </a:lnTo>
                    <a:lnTo>
                      <a:pt x="472" y="530"/>
                    </a:lnTo>
                    <a:lnTo>
                      <a:pt x="434" y="519"/>
                    </a:lnTo>
                    <a:lnTo>
                      <a:pt x="395" y="513"/>
                    </a:lnTo>
                    <a:lnTo>
                      <a:pt x="354" y="511"/>
                    </a:lnTo>
                    <a:lnTo>
                      <a:pt x="319" y="514"/>
                    </a:lnTo>
                    <a:lnTo>
                      <a:pt x="285" y="519"/>
                    </a:lnTo>
                    <a:lnTo>
                      <a:pt x="252" y="528"/>
                    </a:lnTo>
                    <a:lnTo>
                      <a:pt x="222" y="538"/>
                    </a:lnTo>
                    <a:lnTo>
                      <a:pt x="196" y="548"/>
                    </a:lnTo>
                    <a:lnTo>
                      <a:pt x="190" y="506"/>
                    </a:lnTo>
                    <a:lnTo>
                      <a:pt x="180" y="465"/>
                    </a:lnTo>
                    <a:lnTo>
                      <a:pt x="165" y="426"/>
                    </a:lnTo>
                    <a:lnTo>
                      <a:pt x="146" y="390"/>
                    </a:lnTo>
                    <a:lnTo>
                      <a:pt x="124" y="354"/>
                    </a:lnTo>
                    <a:lnTo>
                      <a:pt x="98" y="322"/>
                    </a:lnTo>
                    <a:lnTo>
                      <a:pt x="69" y="293"/>
                    </a:lnTo>
                    <a:lnTo>
                      <a:pt x="36" y="265"/>
                    </a:lnTo>
                    <a:lnTo>
                      <a:pt x="0" y="243"/>
                    </a:lnTo>
                    <a:lnTo>
                      <a:pt x="15" y="201"/>
                    </a:lnTo>
                    <a:lnTo>
                      <a:pt x="34" y="162"/>
                    </a:lnTo>
                    <a:lnTo>
                      <a:pt x="58" y="127"/>
                    </a:lnTo>
                    <a:lnTo>
                      <a:pt x="86" y="96"/>
                    </a:lnTo>
                    <a:lnTo>
                      <a:pt x="118" y="67"/>
                    </a:lnTo>
                    <a:lnTo>
                      <a:pt x="152" y="44"/>
                    </a:lnTo>
                    <a:lnTo>
                      <a:pt x="190" y="25"/>
                    </a:lnTo>
                    <a:lnTo>
                      <a:pt x="231" y="11"/>
                    </a:lnTo>
                    <a:lnTo>
                      <a:pt x="273" y="2"/>
                    </a:lnTo>
                    <a:lnTo>
                      <a:pt x="317" y="0"/>
                    </a:ln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GB" sz="1800" kern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30" name="Freeform 312">
                <a:extLst>
                  <a:ext uri="{FF2B5EF4-FFF2-40B4-BE49-F238E27FC236}">
                    <a16:creationId xmlns="" xmlns:a16="http://schemas.microsoft.com/office/drawing/2014/main" id="{71A76B9A-EB56-4B38-927A-AD5FBB6CA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6" y="2546"/>
                <a:ext cx="73" cy="70"/>
              </a:xfrm>
              <a:custGeom>
                <a:avLst/>
                <a:gdLst>
                  <a:gd name="T0" fmla="*/ 278 w 587"/>
                  <a:gd name="T1" fmla="*/ 0 h 554"/>
                  <a:gd name="T2" fmla="*/ 320 w 587"/>
                  <a:gd name="T3" fmla="*/ 3 h 554"/>
                  <a:gd name="T4" fmla="*/ 360 w 587"/>
                  <a:gd name="T5" fmla="*/ 10 h 554"/>
                  <a:gd name="T6" fmla="*/ 398 w 587"/>
                  <a:gd name="T7" fmla="*/ 23 h 554"/>
                  <a:gd name="T8" fmla="*/ 434 w 587"/>
                  <a:gd name="T9" fmla="*/ 40 h 554"/>
                  <a:gd name="T10" fmla="*/ 467 w 587"/>
                  <a:gd name="T11" fmla="*/ 61 h 554"/>
                  <a:gd name="T12" fmla="*/ 499 w 587"/>
                  <a:gd name="T13" fmla="*/ 87 h 554"/>
                  <a:gd name="T14" fmla="*/ 527 w 587"/>
                  <a:gd name="T15" fmla="*/ 115 h 554"/>
                  <a:gd name="T16" fmla="*/ 551 w 587"/>
                  <a:gd name="T17" fmla="*/ 147 h 554"/>
                  <a:gd name="T18" fmla="*/ 571 w 587"/>
                  <a:gd name="T19" fmla="*/ 182 h 554"/>
                  <a:gd name="T20" fmla="*/ 587 w 587"/>
                  <a:gd name="T21" fmla="*/ 219 h 554"/>
                  <a:gd name="T22" fmla="*/ 547 w 587"/>
                  <a:gd name="T23" fmla="*/ 243 h 554"/>
                  <a:gd name="T24" fmla="*/ 510 w 587"/>
                  <a:gd name="T25" fmla="*/ 269 h 554"/>
                  <a:gd name="T26" fmla="*/ 478 w 587"/>
                  <a:gd name="T27" fmla="*/ 300 h 554"/>
                  <a:gd name="T28" fmla="*/ 448 w 587"/>
                  <a:gd name="T29" fmla="*/ 334 h 554"/>
                  <a:gd name="T30" fmla="*/ 423 w 587"/>
                  <a:gd name="T31" fmla="*/ 370 h 554"/>
                  <a:gd name="T32" fmla="*/ 402 w 587"/>
                  <a:gd name="T33" fmla="*/ 410 h 554"/>
                  <a:gd name="T34" fmla="*/ 386 w 587"/>
                  <a:gd name="T35" fmla="*/ 452 h 554"/>
                  <a:gd name="T36" fmla="*/ 375 w 587"/>
                  <a:gd name="T37" fmla="*/ 495 h 554"/>
                  <a:gd name="T38" fmla="*/ 368 w 587"/>
                  <a:gd name="T39" fmla="*/ 541 h 554"/>
                  <a:gd name="T40" fmla="*/ 337 w 587"/>
                  <a:gd name="T41" fmla="*/ 531 h 554"/>
                  <a:gd name="T42" fmla="*/ 299 w 587"/>
                  <a:gd name="T43" fmla="*/ 521 h 554"/>
                  <a:gd name="T44" fmla="*/ 259 w 587"/>
                  <a:gd name="T45" fmla="*/ 515 h 554"/>
                  <a:gd name="T46" fmla="*/ 215 w 587"/>
                  <a:gd name="T47" fmla="*/ 512 h 554"/>
                  <a:gd name="T48" fmla="*/ 170 w 587"/>
                  <a:gd name="T49" fmla="*/ 515 h 554"/>
                  <a:gd name="T50" fmla="*/ 125 w 587"/>
                  <a:gd name="T51" fmla="*/ 523 h 554"/>
                  <a:gd name="T52" fmla="*/ 83 w 587"/>
                  <a:gd name="T53" fmla="*/ 536 h 554"/>
                  <a:gd name="T54" fmla="*/ 41 w 587"/>
                  <a:gd name="T55" fmla="*/ 554 h 554"/>
                  <a:gd name="T56" fmla="*/ 19 w 587"/>
                  <a:gd name="T57" fmla="*/ 529 h 554"/>
                  <a:gd name="T58" fmla="*/ 0 w 587"/>
                  <a:gd name="T59" fmla="*/ 502 h 554"/>
                  <a:gd name="T60" fmla="*/ 27 w 587"/>
                  <a:gd name="T61" fmla="*/ 459 h 554"/>
                  <a:gd name="T62" fmla="*/ 47 w 587"/>
                  <a:gd name="T63" fmla="*/ 413 h 554"/>
                  <a:gd name="T64" fmla="*/ 61 w 587"/>
                  <a:gd name="T65" fmla="*/ 365 h 554"/>
                  <a:gd name="T66" fmla="*/ 70 w 587"/>
                  <a:gd name="T67" fmla="*/ 316 h 554"/>
                  <a:gd name="T68" fmla="*/ 73 w 587"/>
                  <a:gd name="T69" fmla="*/ 265 h 554"/>
                  <a:gd name="T70" fmla="*/ 71 w 587"/>
                  <a:gd name="T71" fmla="*/ 223 h 554"/>
                  <a:gd name="T72" fmla="*/ 65 w 587"/>
                  <a:gd name="T73" fmla="*/ 183 h 554"/>
                  <a:gd name="T74" fmla="*/ 55 w 587"/>
                  <a:gd name="T75" fmla="*/ 143 h 554"/>
                  <a:gd name="T76" fmla="*/ 41 w 587"/>
                  <a:gd name="T77" fmla="*/ 103 h 554"/>
                  <a:gd name="T78" fmla="*/ 68 w 587"/>
                  <a:gd name="T79" fmla="*/ 76 h 554"/>
                  <a:gd name="T80" fmla="*/ 99 w 587"/>
                  <a:gd name="T81" fmla="*/ 54 h 554"/>
                  <a:gd name="T82" fmla="*/ 131 w 587"/>
                  <a:gd name="T83" fmla="*/ 35 h 554"/>
                  <a:gd name="T84" fmla="*/ 166 w 587"/>
                  <a:gd name="T85" fmla="*/ 20 h 554"/>
                  <a:gd name="T86" fmla="*/ 203 w 587"/>
                  <a:gd name="T87" fmla="*/ 9 h 554"/>
                  <a:gd name="T88" fmla="*/ 240 w 587"/>
                  <a:gd name="T89" fmla="*/ 3 h 554"/>
                  <a:gd name="T90" fmla="*/ 278 w 587"/>
                  <a:gd name="T91" fmla="*/ 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87" h="554">
                    <a:moveTo>
                      <a:pt x="278" y="0"/>
                    </a:moveTo>
                    <a:lnTo>
                      <a:pt x="320" y="3"/>
                    </a:lnTo>
                    <a:lnTo>
                      <a:pt x="360" y="10"/>
                    </a:lnTo>
                    <a:lnTo>
                      <a:pt x="398" y="23"/>
                    </a:lnTo>
                    <a:lnTo>
                      <a:pt x="434" y="40"/>
                    </a:lnTo>
                    <a:lnTo>
                      <a:pt x="467" y="61"/>
                    </a:lnTo>
                    <a:lnTo>
                      <a:pt x="499" y="87"/>
                    </a:lnTo>
                    <a:lnTo>
                      <a:pt x="527" y="115"/>
                    </a:lnTo>
                    <a:lnTo>
                      <a:pt x="551" y="147"/>
                    </a:lnTo>
                    <a:lnTo>
                      <a:pt x="571" y="182"/>
                    </a:lnTo>
                    <a:lnTo>
                      <a:pt x="587" y="219"/>
                    </a:lnTo>
                    <a:lnTo>
                      <a:pt x="547" y="243"/>
                    </a:lnTo>
                    <a:lnTo>
                      <a:pt x="510" y="269"/>
                    </a:lnTo>
                    <a:lnTo>
                      <a:pt x="478" y="300"/>
                    </a:lnTo>
                    <a:lnTo>
                      <a:pt x="448" y="334"/>
                    </a:lnTo>
                    <a:lnTo>
                      <a:pt x="423" y="370"/>
                    </a:lnTo>
                    <a:lnTo>
                      <a:pt x="402" y="410"/>
                    </a:lnTo>
                    <a:lnTo>
                      <a:pt x="386" y="452"/>
                    </a:lnTo>
                    <a:lnTo>
                      <a:pt x="375" y="495"/>
                    </a:lnTo>
                    <a:lnTo>
                      <a:pt x="368" y="541"/>
                    </a:lnTo>
                    <a:lnTo>
                      <a:pt x="337" y="531"/>
                    </a:lnTo>
                    <a:lnTo>
                      <a:pt x="299" y="521"/>
                    </a:lnTo>
                    <a:lnTo>
                      <a:pt x="259" y="515"/>
                    </a:lnTo>
                    <a:lnTo>
                      <a:pt x="215" y="512"/>
                    </a:lnTo>
                    <a:lnTo>
                      <a:pt x="170" y="515"/>
                    </a:lnTo>
                    <a:lnTo>
                      <a:pt x="125" y="523"/>
                    </a:lnTo>
                    <a:lnTo>
                      <a:pt x="83" y="536"/>
                    </a:lnTo>
                    <a:lnTo>
                      <a:pt x="41" y="554"/>
                    </a:lnTo>
                    <a:lnTo>
                      <a:pt x="19" y="529"/>
                    </a:lnTo>
                    <a:lnTo>
                      <a:pt x="0" y="502"/>
                    </a:lnTo>
                    <a:lnTo>
                      <a:pt x="27" y="459"/>
                    </a:lnTo>
                    <a:lnTo>
                      <a:pt x="47" y="413"/>
                    </a:lnTo>
                    <a:lnTo>
                      <a:pt x="61" y="365"/>
                    </a:lnTo>
                    <a:lnTo>
                      <a:pt x="70" y="316"/>
                    </a:lnTo>
                    <a:lnTo>
                      <a:pt x="73" y="265"/>
                    </a:lnTo>
                    <a:lnTo>
                      <a:pt x="71" y="223"/>
                    </a:lnTo>
                    <a:lnTo>
                      <a:pt x="65" y="183"/>
                    </a:lnTo>
                    <a:lnTo>
                      <a:pt x="55" y="143"/>
                    </a:lnTo>
                    <a:lnTo>
                      <a:pt x="41" y="103"/>
                    </a:lnTo>
                    <a:lnTo>
                      <a:pt x="68" y="76"/>
                    </a:lnTo>
                    <a:lnTo>
                      <a:pt x="99" y="54"/>
                    </a:lnTo>
                    <a:lnTo>
                      <a:pt x="131" y="35"/>
                    </a:lnTo>
                    <a:lnTo>
                      <a:pt x="166" y="20"/>
                    </a:lnTo>
                    <a:lnTo>
                      <a:pt x="203" y="9"/>
                    </a:lnTo>
                    <a:lnTo>
                      <a:pt x="240" y="3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GB" sz="1800" kern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p:grpSp>
        <p:sp>
          <p:nvSpPr>
            <p:cNvPr id="131" name="Freeform 5">
              <a:extLst>
                <a:ext uri="{FF2B5EF4-FFF2-40B4-BE49-F238E27FC236}">
                  <a16:creationId xmlns="" xmlns:a16="http://schemas.microsoft.com/office/drawing/2014/main" id="{E5498CBA-D1D1-4204-88E2-99F3EE179D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9200" y="3003196"/>
              <a:ext cx="302461" cy="302461"/>
            </a:xfrm>
            <a:custGeom>
              <a:avLst/>
              <a:gdLst>
                <a:gd name="T0" fmla="*/ 1040 w 2080"/>
                <a:gd name="T1" fmla="*/ 0 h 2080"/>
                <a:gd name="T2" fmla="*/ 0 w 2080"/>
                <a:gd name="T3" fmla="*/ 1040 h 2080"/>
                <a:gd name="T4" fmla="*/ 1040 w 2080"/>
                <a:gd name="T5" fmla="*/ 2080 h 2080"/>
                <a:gd name="T6" fmla="*/ 2080 w 2080"/>
                <a:gd name="T7" fmla="*/ 1040 h 2080"/>
                <a:gd name="T8" fmla="*/ 1040 w 2080"/>
                <a:gd name="T9" fmla="*/ 0 h 2080"/>
                <a:gd name="T10" fmla="*/ 1182 w 2080"/>
                <a:gd name="T11" fmla="*/ 1644 h 2080"/>
                <a:gd name="T12" fmla="*/ 832 w 2080"/>
                <a:gd name="T13" fmla="*/ 1533 h 2080"/>
                <a:gd name="T14" fmla="*/ 629 w 2080"/>
                <a:gd name="T15" fmla="*/ 1232 h 2080"/>
                <a:gd name="T16" fmla="*/ 619 w 2080"/>
                <a:gd name="T17" fmla="*/ 1199 h 2080"/>
                <a:gd name="T18" fmla="*/ 513 w 2080"/>
                <a:gd name="T19" fmla="*/ 1199 h 2080"/>
                <a:gd name="T20" fmla="*/ 513 w 2080"/>
                <a:gd name="T21" fmla="*/ 1127 h 2080"/>
                <a:gd name="T22" fmla="*/ 605 w 2080"/>
                <a:gd name="T23" fmla="*/ 1127 h 2080"/>
                <a:gd name="T24" fmla="*/ 604 w 2080"/>
                <a:gd name="T25" fmla="*/ 1080 h 2080"/>
                <a:gd name="T26" fmla="*/ 605 w 2080"/>
                <a:gd name="T27" fmla="*/ 987 h 2080"/>
                <a:gd name="T28" fmla="*/ 607 w 2080"/>
                <a:gd name="T29" fmla="*/ 939 h 2080"/>
                <a:gd name="T30" fmla="*/ 513 w 2080"/>
                <a:gd name="T31" fmla="*/ 939 h 2080"/>
                <a:gd name="T32" fmla="*/ 513 w 2080"/>
                <a:gd name="T33" fmla="*/ 866 h 2080"/>
                <a:gd name="T34" fmla="*/ 621 w 2080"/>
                <a:gd name="T35" fmla="*/ 866 h 2080"/>
                <a:gd name="T36" fmla="*/ 631 w 2080"/>
                <a:gd name="T37" fmla="*/ 834 h 2080"/>
                <a:gd name="T38" fmla="*/ 839 w 2080"/>
                <a:gd name="T39" fmla="*/ 545 h 2080"/>
                <a:gd name="T40" fmla="*/ 1182 w 2080"/>
                <a:gd name="T41" fmla="*/ 436 h 2080"/>
                <a:gd name="T42" fmla="*/ 1334 w 2080"/>
                <a:gd name="T43" fmla="*/ 452 h 2080"/>
                <a:gd name="T44" fmla="*/ 1303 w 2080"/>
                <a:gd name="T45" fmla="*/ 567 h 2080"/>
                <a:gd name="T46" fmla="*/ 1178 w 2080"/>
                <a:gd name="T47" fmla="*/ 554 h 2080"/>
                <a:gd name="T48" fmla="*/ 790 w 2080"/>
                <a:gd name="T49" fmla="*/ 802 h 2080"/>
                <a:gd name="T50" fmla="*/ 761 w 2080"/>
                <a:gd name="T51" fmla="*/ 866 h 2080"/>
                <a:gd name="T52" fmla="*/ 1244 w 2080"/>
                <a:gd name="T53" fmla="*/ 866 h 2080"/>
                <a:gd name="T54" fmla="*/ 1229 w 2080"/>
                <a:gd name="T55" fmla="*/ 939 h 2080"/>
                <a:gd name="T56" fmla="*/ 750 w 2080"/>
                <a:gd name="T57" fmla="*/ 939 h 2080"/>
                <a:gd name="T58" fmla="*/ 746 w 2080"/>
                <a:gd name="T59" fmla="*/ 980 h 2080"/>
                <a:gd name="T60" fmla="*/ 746 w 2080"/>
                <a:gd name="T61" fmla="*/ 1084 h 2080"/>
                <a:gd name="T62" fmla="*/ 748 w 2080"/>
                <a:gd name="T63" fmla="*/ 1127 h 2080"/>
                <a:gd name="T64" fmla="*/ 1195 w 2080"/>
                <a:gd name="T65" fmla="*/ 1127 h 2080"/>
                <a:gd name="T66" fmla="*/ 1179 w 2080"/>
                <a:gd name="T67" fmla="*/ 1199 h 2080"/>
                <a:gd name="T68" fmla="*/ 768 w 2080"/>
                <a:gd name="T69" fmla="*/ 1199 h 2080"/>
                <a:gd name="T70" fmla="*/ 793 w 2080"/>
                <a:gd name="T71" fmla="*/ 1262 h 2080"/>
                <a:gd name="T72" fmla="*/ 1184 w 2080"/>
                <a:gd name="T73" fmla="*/ 1525 h 2080"/>
                <a:gd name="T74" fmla="*/ 1328 w 2080"/>
                <a:gd name="T75" fmla="*/ 1505 h 2080"/>
                <a:gd name="T76" fmla="*/ 1353 w 2080"/>
                <a:gd name="T77" fmla="*/ 1620 h 2080"/>
                <a:gd name="T78" fmla="*/ 1182 w 2080"/>
                <a:gd name="T79" fmla="*/ 1644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80" h="2080">
                  <a:moveTo>
                    <a:pt x="1040" y="0"/>
                  </a:moveTo>
                  <a:cubicBezTo>
                    <a:pt x="465" y="0"/>
                    <a:pt x="0" y="466"/>
                    <a:pt x="0" y="1040"/>
                  </a:cubicBezTo>
                  <a:cubicBezTo>
                    <a:pt x="0" y="1614"/>
                    <a:pt x="465" y="2080"/>
                    <a:pt x="1040" y="2080"/>
                  </a:cubicBezTo>
                  <a:cubicBezTo>
                    <a:pt x="1614" y="2080"/>
                    <a:pt x="2080" y="1614"/>
                    <a:pt x="2080" y="1040"/>
                  </a:cubicBezTo>
                  <a:cubicBezTo>
                    <a:pt x="2080" y="466"/>
                    <a:pt x="1614" y="0"/>
                    <a:pt x="1040" y="0"/>
                  </a:cubicBezTo>
                  <a:close/>
                  <a:moveTo>
                    <a:pt x="1182" y="1644"/>
                  </a:moveTo>
                  <a:cubicBezTo>
                    <a:pt x="1051" y="1644"/>
                    <a:pt x="930" y="1606"/>
                    <a:pt x="832" y="1533"/>
                  </a:cubicBezTo>
                  <a:cubicBezTo>
                    <a:pt x="734" y="1460"/>
                    <a:pt x="664" y="1356"/>
                    <a:pt x="629" y="1232"/>
                  </a:cubicBezTo>
                  <a:cubicBezTo>
                    <a:pt x="619" y="1199"/>
                    <a:pt x="619" y="1199"/>
                    <a:pt x="619" y="1199"/>
                  </a:cubicBezTo>
                  <a:cubicBezTo>
                    <a:pt x="513" y="1199"/>
                    <a:pt x="513" y="1199"/>
                    <a:pt x="513" y="1199"/>
                  </a:cubicBezTo>
                  <a:cubicBezTo>
                    <a:pt x="513" y="1127"/>
                    <a:pt x="513" y="1127"/>
                    <a:pt x="513" y="1127"/>
                  </a:cubicBezTo>
                  <a:cubicBezTo>
                    <a:pt x="605" y="1127"/>
                    <a:pt x="605" y="1127"/>
                    <a:pt x="605" y="1127"/>
                  </a:cubicBezTo>
                  <a:cubicBezTo>
                    <a:pt x="604" y="1080"/>
                    <a:pt x="604" y="1080"/>
                    <a:pt x="604" y="1080"/>
                  </a:cubicBezTo>
                  <a:cubicBezTo>
                    <a:pt x="603" y="1048"/>
                    <a:pt x="603" y="1015"/>
                    <a:pt x="605" y="987"/>
                  </a:cubicBezTo>
                  <a:cubicBezTo>
                    <a:pt x="607" y="939"/>
                    <a:pt x="607" y="939"/>
                    <a:pt x="607" y="939"/>
                  </a:cubicBezTo>
                  <a:cubicBezTo>
                    <a:pt x="513" y="939"/>
                    <a:pt x="513" y="939"/>
                    <a:pt x="513" y="939"/>
                  </a:cubicBezTo>
                  <a:cubicBezTo>
                    <a:pt x="513" y="866"/>
                    <a:pt x="513" y="866"/>
                    <a:pt x="513" y="866"/>
                  </a:cubicBezTo>
                  <a:cubicBezTo>
                    <a:pt x="621" y="866"/>
                    <a:pt x="621" y="866"/>
                    <a:pt x="621" y="866"/>
                  </a:cubicBezTo>
                  <a:cubicBezTo>
                    <a:pt x="631" y="834"/>
                    <a:pt x="631" y="834"/>
                    <a:pt x="631" y="834"/>
                  </a:cubicBezTo>
                  <a:cubicBezTo>
                    <a:pt x="669" y="717"/>
                    <a:pt x="740" y="617"/>
                    <a:pt x="839" y="545"/>
                  </a:cubicBezTo>
                  <a:cubicBezTo>
                    <a:pt x="938" y="474"/>
                    <a:pt x="1056" y="436"/>
                    <a:pt x="1182" y="436"/>
                  </a:cubicBezTo>
                  <a:cubicBezTo>
                    <a:pt x="1248" y="436"/>
                    <a:pt x="1306" y="446"/>
                    <a:pt x="1334" y="452"/>
                  </a:cubicBezTo>
                  <a:cubicBezTo>
                    <a:pt x="1303" y="567"/>
                    <a:pt x="1303" y="567"/>
                    <a:pt x="1303" y="567"/>
                  </a:cubicBezTo>
                  <a:cubicBezTo>
                    <a:pt x="1260" y="558"/>
                    <a:pt x="1216" y="554"/>
                    <a:pt x="1178" y="554"/>
                  </a:cubicBezTo>
                  <a:cubicBezTo>
                    <a:pt x="1005" y="554"/>
                    <a:pt x="860" y="646"/>
                    <a:pt x="790" y="802"/>
                  </a:cubicBezTo>
                  <a:cubicBezTo>
                    <a:pt x="761" y="866"/>
                    <a:pt x="761" y="866"/>
                    <a:pt x="761" y="866"/>
                  </a:cubicBezTo>
                  <a:cubicBezTo>
                    <a:pt x="1244" y="866"/>
                    <a:pt x="1244" y="866"/>
                    <a:pt x="1244" y="866"/>
                  </a:cubicBezTo>
                  <a:cubicBezTo>
                    <a:pt x="1229" y="939"/>
                    <a:pt x="1229" y="939"/>
                    <a:pt x="1229" y="939"/>
                  </a:cubicBezTo>
                  <a:cubicBezTo>
                    <a:pt x="750" y="939"/>
                    <a:pt x="750" y="939"/>
                    <a:pt x="750" y="939"/>
                  </a:cubicBezTo>
                  <a:cubicBezTo>
                    <a:pt x="746" y="980"/>
                    <a:pt x="746" y="980"/>
                    <a:pt x="746" y="980"/>
                  </a:cubicBezTo>
                  <a:cubicBezTo>
                    <a:pt x="743" y="1012"/>
                    <a:pt x="744" y="1043"/>
                    <a:pt x="746" y="1084"/>
                  </a:cubicBezTo>
                  <a:cubicBezTo>
                    <a:pt x="748" y="1127"/>
                    <a:pt x="748" y="1127"/>
                    <a:pt x="748" y="1127"/>
                  </a:cubicBezTo>
                  <a:cubicBezTo>
                    <a:pt x="1195" y="1127"/>
                    <a:pt x="1195" y="1127"/>
                    <a:pt x="1195" y="1127"/>
                  </a:cubicBezTo>
                  <a:cubicBezTo>
                    <a:pt x="1179" y="1199"/>
                    <a:pt x="1179" y="1199"/>
                    <a:pt x="1179" y="1199"/>
                  </a:cubicBezTo>
                  <a:cubicBezTo>
                    <a:pt x="768" y="1199"/>
                    <a:pt x="768" y="1199"/>
                    <a:pt x="768" y="1199"/>
                  </a:cubicBezTo>
                  <a:cubicBezTo>
                    <a:pt x="793" y="1262"/>
                    <a:pt x="793" y="1262"/>
                    <a:pt x="793" y="1262"/>
                  </a:cubicBezTo>
                  <a:cubicBezTo>
                    <a:pt x="860" y="1424"/>
                    <a:pt x="1009" y="1525"/>
                    <a:pt x="1184" y="1525"/>
                  </a:cubicBezTo>
                  <a:cubicBezTo>
                    <a:pt x="1243" y="1525"/>
                    <a:pt x="1296" y="1514"/>
                    <a:pt x="1328" y="1505"/>
                  </a:cubicBezTo>
                  <a:cubicBezTo>
                    <a:pt x="1353" y="1620"/>
                    <a:pt x="1353" y="1620"/>
                    <a:pt x="1353" y="1620"/>
                  </a:cubicBezTo>
                  <a:cubicBezTo>
                    <a:pt x="1320" y="1630"/>
                    <a:pt x="1257" y="1644"/>
                    <a:pt x="1182" y="16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>
                <a:spcBef>
                  <a:spcPct val="0"/>
                </a:spcBef>
                <a:spcAft>
                  <a:spcPct val="0"/>
                </a:spcAft>
              </a:pPr>
              <a:endParaRPr lang="en-GB" sz="1800" kern="12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  <a:sym typeface="+mn-lt"/>
              </a:endParaRPr>
            </a:p>
          </p:txBody>
        </p:sp>
        <p:sp>
          <p:nvSpPr>
            <p:cNvPr id="132" name="636129904275467639Table First Content Row Header 21">
              <a:extLst>
                <a:ext uri="{FF2B5EF4-FFF2-40B4-BE49-F238E27FC236}">
                  <a16:creationId xmlns="" xmlns:a16="http://schemas.microsoft.com/office/drawing/2014/main" id="{EE846E4E-8394-4B37-81AA-D488CD53799F}"/>
                </a:ext>
              </a:extLst>
            </p:cNvPr>
            <p:cNvSpPr txBox="1"/>
            <p:nvPr/>
          </p:nvSpPr>
          <p:spPr>
            <a:xfrm>
              <a:off x="3470785" y="3208806"/>
              <a:ext cx="307777" cy="9348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lIns="0" tIns="0" rIns="0" bIns="0" rtlCol="0" anchor="t">
              <a:spAutoFit/>
            </a:bodyPr>
            <a:lstStyle/>
            <a:p>
              <a:pPr algn="ctr" eaLnBrk="0" fontAlgn="base">
                <a:lnSpc>
                  <a:spcPct val="90000"/>
                </a:lnSpc>
                <a:spcBef>
                  <a:spcPts val="256"/>
                </a:spcBef>
                <a:spcAft>
                  <a:spcPct val="0"/>
                </a:spcAft>
                <a:buSzPct val="100000"/>
              </a:pPr>
              <a:r>
                <a:rPr lang="en-GB" sz="675" kern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rPr>
                <a:t>Finance</a:t>
              </a:r>
            </a:p>
          </p:txBody>
        </p:sp>
        <p:sp>
          <p:nvSpPr>
            <p:cNvPr id="133" name="636129904275467639Table First Content Row Header 21">
              <a:extLst>
                <a:ext uri="{FF2B5EF4-FFF2-40B4-BE49-F238E27FC236}">
                  <a16:creationId xmlns="" xmlns:a16="http://schemas.microsoft.com/office/drawing/2014/main" id="{5C648A83-0956-4E8D-997E-422FA13E8BD3}"/>
                </a:ext>
              </a:extLst>
            </p:cNvPr>
            <p:cNvSpPr txBox="1"/>
            <p:nvPr/>
          </p:nvSpPr>
          <p:spPr>
            <a:xfrm>
              <a:off x="3955354" y="1896914"/>
              <a:ext cx="479298" cy="18697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lIns="0" tIns="0" rIns="0" bIns="0" rtlCol="0" anchor="t">
              <a:spAutoFit/>
            </a:bodyPr>
            <a:lstStyle/>
            <a:p>
              <a:pPr algn="r" eaLnBrk="0" fontAlgn="base">
                <a:lnSpc>
                  <a:spcPct val="90000"/>
                </a:lnSpc>
                <a:spcBef>
                  <a:spcPts val="256"/>
                </a:spcBef>
                <a:spcAft>
                  <a:spcPct val="0"/>
                </a:spcAft>
                <a:buSzPct val="100000"/>
              </a:pPr>
              <a:r>
                <a:rPr lang="en-GB" sz="675" kern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rPr>
                <a:t>Governance</a:t>
              </a:r>
              <a:br>
                <a:rPr lang="en-GB" sz="675" kern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rPr>
              </a:br>
              <a:r>
                <a:rPr lang="en-GB" sz="675" kern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rPr>
                <a:t>&amp; leadership</a:t>
              </a:r>
            </a:p>
          </p:txBody>
        </p:sp>
        <p:sp>
          <p:nvSpPr>
            <p:cNvPr id="134" name="Freeform 6">
              <a:extLst>
                <a:ext uri="{FF2B5EF4-FFF2-40B4-BE49-F238E27FC236}">
                  <a16:creationId xmlns="" xmlns:a16="http://schemas.microsoft.com/office/drawing/2014/main" id="{0BE53C2E-5E36-4ADE-8EB5-F0642069D3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8537" y="2154254"/>
              <a:ext cx="304807" cy="304807"/>
            </a:xfrm>
            <a:custGeom>
              <a:avLst/>
              <a:gdLst>
                <a:gd name="T0" fmla="*/ 1632 w 3578"/>
                <a:gd name="T1" fmla="*/ 1280 h 3568"/>
                <a:gd name="T2" fmla="*/ 1452 w 3578"/>
                <a:gd name="T3" fmla="*/ 1376 h 3568"/>
                <a:gd name="T4" fmla="*/ 1324 w 3578"/>
                <a:gd name="T5" fmla="*/ 1532 h 3568"/>
                <a:gd name="T6" fmla="*/ 1263 w 3578"/>
                <a:gd name="T7" fmla="*/ 1731 h 3568"/>
                <a:gd name="T8" fmla="*/ 1283 w 3578"/>
                <a:gd name="T9" fmla="*/ 1941 h 3568"/>
                <a:gd name="T10" fmla="*/ 1380 w 3578"/>
                <a:gd name="T11" fmla="*/ 2121 h 3568"/>
                <a:gd name="T12" fmla="*/ 1535 w 3578"/>
                <a:gd name="T13" fmla="*/ 2248 h 3568"/>
                <a:gd name="T14" fmla="*/ 1735 w 3578"/>
                <a:gd name="T15" fmla="*/ 2309 h 3568"/>
                <a:gd name="T16" fmla="*/ 1945 w 3578"/>
                <a:gd name="T17" fmla="*/ 2288 h 3568"/>
                <a:gd name="T18" fmla="*/ 2126 w 3578"/>
                <a:gd name="T19" fmla="*/ 2192 h 3568"/>
                <a:gd name="T20" fmla="*/ 2254 w 3578"/>
                <a:gd name="T21" fmla="*/ 2037 h 3568"/>
                <a:gd name="T22" fmla="*/ 2315 w 3578"/>
                <a:gd name="T23" fmla="*/ 1838 h 3568"/>
                <a:gd name="T24" fmla="*/ 2294 w 3578"/>
                <a:gd name="T25" fmla="*/ 1628 h 3568"/>
                <a:gd name="T26" fmla="*/ 2198 w 3578"/>
                <a:gd name="T27" fmla="*/ 1448 h 3568"/>
                <a:gd name="T28" fmla="*/ 2042 w 3578"/>
                <a:gd name="T29" fmla="*/ 1320 h 3568"/>
                <a:gd name="T30" fmla="*/ 1842 w 3578"/>
                <a:gd name="T31" fmla="*/ 1259 h 3568"/>
                <a:gd name="T32" fmla="*/ 2008 w 3578"/>
                <a:gd name="T33" fmla="*/ 3 h 3568"/>
                <a:gd name="T34" fmla="*/ 2072 w 3578"/>
                <a:gd name="T35" fmla="*/ 63 h 3568"/>
                <a:gd name="T36" fmla="*/ 2281 w 3578"/>
                <a:gd name="T37" fmla="*/ 594 h 3568"/>
                <a:gd name="T38" fmla="*/ 2804 w 3578"/>
                <a:gd name="T39" fmla="*/ 369 h 3568"/>
                <a:gd name="T40" fmla="*/ 2884 w 3578"/>
                <a:gd name="T41" fmla="*/ 366 h 3568"/>
                <a:gd name="T42" fmla="*/ 3206 w 3578"/>
                <a:gd name="T43" fmla="*/ 681 h 3568"/>
                <a:gd name="T44" fmla="*/ 3209 w 3578"/>
                <a:gd name="T45" fmla="*/ 769 h 3568"/>
                <a:gd name="T46" fmla="*/ 2982 w 3578"/>
                <a:gd name="T47" fmla="*/ 1293 h 3568"/>
                <a:gd name="T48" fmla="*/ 3515 w 3578"/>
                <a:gd name="T49" fmla="*/ 1502 h 3568"/>
                <a:gd name="T50" fmla="*/ 3575 w 3578"/>
                <a:gd name="T51" fmla="*/ 1566 h 3568"/>
                <a:gd name="T52" fmla="*/ 3567 w 3578"/>
                <a:gd name="T53" fmla="*/ 2023 h 3568"/>
                <a:gd name="T54" fmla="*/ 3491 w 3578"/>
                <a:gd name="T55" fmla="*/ 2072 h 3568"/>
                <a:gd name="T56" fmla="*/ 2946 w 3578"/>
                <a:gd name="T57" fmla="*/ 2352 h 3568"/>
                <a:gd name="T58" fmla="*/ 3218 w 3578"/>
                <a:gd name="T59" fmla="*/ 2822 h 3568"/>
                <a:gd name="T60" fmla="*/ 3192 w 3578"/>
                <a:gd name="T61" fmla="*/ 2906 h 3568"/>
                <a:gd name="T62" fmla="*/ 2866 w 3578"/>
                <a:gd name="T63" fmla="*/ 3208 h 3568"/>
                <a:gd name="T64" fmla="*/ 2786 w 3578"/>
                <a:gd name="T65" fmla="*/ 3186 h 3568"/>
                <a:gd name="T66" fmla="*/ 2202 w 3578"/>
                <a:gd name="T67" fmla="*/ 3004 h 3568"/>
                <a:gd name="T68" fmla="*/ 2062 w 3578"/>
                <a:gd name="T69" fmla="*/ 3526 h 3568"/>
                <a:gd name="T70" fmla="*/ 1984 w 3578"/>
                <a:gd name="T71" fmla="*/ 3568 h 3568"/>
                <a:gd name="T72" fmla="*/ 1530 w 3578"/>
                <a:gd name="T73" fmla="*/ 3544 h 3568"/>
                <a:gd name="T74" fmla="*/ 1455 w 3578"/>
                <a:gd name="T75" fmla="*/ 3029 h 3568"/>
                <a:gd name="T76" fmla="*/ 1143 w 3578"/>
                <a:gd name="T77" fmla="*/ 2898 h 3568"/>
                <a:gd name="T78" fmla="*/ 731 w 3578"/>
                <a:gd name="T79" fmla="*/ 3209 h 3568"/>
                <a:gd name="T80" fmla="*/ 664 w 3578"/>
                <a:gd name="T81" fmla="*/ 3183 h 3568"/>
                <a:gd name="T82" fmla="*/ 358 w 3578"/>
                <a:gd name="T83" fmla="*/ 2844 h 3568"/>
                <a:gd name="T84" fmla="*/ 672 w 3578"/>
                <a:gd name="T85" fmla="*/ 2428 h 3568"/>
                <a:gd name="T86" fmla="*/ 540 w 3578"/>
                <a:gd name="T87" fmla="*/ 2117 h 3568"/>
                <a:gd name="T88" fmla="*/ 24 w 3578"/>
                <a:gd name="T89" fmla="*/ 2043 h 3568"/>
                <a:gd name="T90" fmla="*/ 0 w 3578"/>
                <a:gd name="T91" fmla="*/ 1589 h 3568"/>
                <a:gd name="T92" fmla="*/ 42 w 3578"/>
                <a:gd name="T93" fmla="*/ 1511 h 3568"/>
                <a:gd name="T94" fmla="*/ 565 w 3578"/>
                <a:gd name="T95" fmla="*/ 1372 h 3568"/>
                <a:gd name="T96" fmla="*/ 383 w 3578"/>
                <a:gd name="T97" fmla="*/ 790 h 3568"/>
                <a:gd name="T98" fmla="*/ 362 w 3578"/>
                <a:gd name="T99" fmla="*/ 701 h 3568"/>
                <a:gd name="T100" fmla="*/ 678 w 3578"/>
                <a:gd name="T101" fmla="*/ 374 h 3568"/>
                <a:gd name="T102" fmla="*/ 752 w 3578"/>
                <a:gd name="T103" fmla="*/ 361 h 3568"/>
                <a:gd name="T104" fmla="*/ 1219 w 3578"/>
                <a:gd name="T105" fmla="*/ 630 h 3568"/>
                <a:gd name="T106" fmla="*/ 1500 w 3578"/>
                <a:gd name="T107" fmla="*/ 87 h 3568"/>
                <a:gd name="T108" fmla="*/ 1549 w 3578"/>
                <a:gd name="T109" fmla="*/ 11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78" h="3568">
                  <a:moveTo>
                    <a:pt x="1789" y="1257"/>
                  </a:moveTo>
                  <a:lnTo>
                    <a:pt x="1735" y="1259"/>
                  </a:lnTo>
                  <a:lnTo>
                    <a:pt x="1683" y="1267"/>
                  </a:lnTo>
                  <a:lnTo>
                    <a:pt x="1632" y="1280"/>
                  </a:lnTo>
                  <a:lnTo>
                    <a:pt x="1583" y="1298"/>
                  </a:lnTo>
                  <a:lnTo>
                    <a:pt x="1535" y="1320"/>
                  </a:lnTo>
                  <a:lnTo>
                    <a:pt x="1492" y="1347"/>
                  </a:lnTo>
                  <a:lnTo>
                    <a:pt x="1452" y="1376"/>
                  </a:lnTo>
                  <a:lnTo>
                    <a:pt x="1414" y="1410"/>
                  </a:lnTo>
                  <a:lnTo>
                    <a:pt x="1380" y="1448"/>
                  </a:lnTo>
                  <a:lnTo>
                    <a:pt x="1350" y="1488"/>
                  </a:lnTo>
                  <a:lnTo>
                    <a:pt x="1324" y="1532"/>
                  </a:lnTo>
                  <a:lnTo>
                    <a:pt x="1302" y="1579"/>
                  </a:lnTo>
                  <a:lnTo>
                    <a:pt x="1283" y="1628"/>
                  </a:lnTo>
                  <a:lnTo>
                    <a:pt x="1270" y="1678"/>
                  </a:lnTo>
                  <a:lnTo>
                    <a:pt x="1263" y="1731"/>
                  </a:lnTo>
                  <a:lnTo>
                    <a:pt x="1261" y="1784"/>
                  </a:lnTo>
                  <a:lnTo>
                    <a:pt x="1263" y="1838"/>
                  </a:lnTo>
                  <a:lnTo>
                    <a:pt x="1270" y="1890"/>
                  </a:lnTo>
                  <a:lnTo>
                    <a:pt x="1283" y="1941"/>
                  </a:lnTo>
                  <a:lnTo>
                    <a:pt x="1302" y="1990"/>
                  </a:lnTo>
                  <a:lnTo>
                    <a:pt x="1324" y="2037"/>
                  </a:lnTo>
                  <a:lnTo>
                    <a:pt x="1350" y="2081"/>
                  </a:lnTo>
                  <a:lnTo>
                    <a:pt x="1380" y="2121"/>
                  </a:lnTo>
                  <a:lnTo>
                    <a:pt x="1414" y="2158"/>
                  </a:lnTo>
                  <a:lnTo>
                    <a:pt x="1452" y="2192"/>
                  </a:lnTo>
                  <a:lnTo>
                    <a:pt x="1492" y="2222"/>
                  </a:lnTo>
                  <a:lnTo>
                    <a:pt x="1535" y="2248"/>
                  </a:lnTo>
                  <a:lnTo>
                    <a:pt x="1583" y="2270"/>
                  </a:lnTo>
                  <a:lnTo>
                    <a:pt x="1632" y="2288"/>
                  </a:lnTo>
                  <a:lnTo>
                    <a:pt x="1683" y="2301"/>
                  </a:lnTo>
                  <a:lnTo>
                    <a:pt x="1735" y="2309"/>
                  </a:lnTo>
                  <a:lnTo>
                    <a:pt x="1789" y="2311"/>
                  </a:lnTo>
                  <a:lnTo>
                    <a:pt x="1842" y="2309"/>
                  </a:lnTo>
                  <a:lnTo>
                    <a:pt x="1895" y="2301"/>
                  </a:lnTo>
                  <a:lnTo>
                    <a:pt x="1945" y="2288"/>
                  </a:lnTo>
                  <a:lnTo>
                    <a:pt x="1995" y="2270"/>
                  </a:lnTo>
                  <a:lnTo>
                    <a:pt x="2042" y="2248"/>
                  </a:lnTo>
                  <a:lnTo>
                    <a:pt x="2086" y="2222"/>
                  </a:lnTo>
                  <a:lnTo>
                    <a:pt x="2126" y="2192"/>
                  </a:lnTo>
                  <a:lnTo>
                    <a:pt x="2164" y="2158"/>
                  </a:lnTo>
                  <a:lnTo>
                    <a:pt x="2198" y="2121"/>
                  </a:lnTo>
                  <a:lnTo>
                    <a:pt x="2227" y="2081"/>
                  </a:lnTo>
                  <a:lnTo>
                    <a:pt x="2254" y="2037"/>
                  </a:lnTo>
                  <a:lnTo>
                    <a:pt x="2276" y="1990"/>
                  </a:lnTo>
                  <a:lnTo>
                    <a:pt x="2294" y="1941"/>
                  </a:lnTo>
                  <a:lnTo>
                    <a:pt x="2307" y="1890"/>
                  </a:lnTo>
                  <a:lnTo>
                    <a:pt x="2315" y="1838"/>
                  </a:lnTo>
                  <a:lnTo>
                    <a:pt x="2317" y="1784"/>
                  </a:lnTo>
                  <a:lnTo>
                    <a:pt x="2315" y="1731"/>
                  </a:lnTo>
                  <a:lnTo>
                    <a:pt x="2307" y="1678"/>
                  </a:lnTo>
                  <a:lnTo>
                    <a:pt x="2294" y="1628"/>
                  </a:lnTo>
                  <a:lnTo>
                    <a:pt x="2276" y="1579"/>
                  </a:lnTo>
                  <a:lnTo>
                    <a:pt x="2254" y="1532"/>
                  </a:lnTo>
                  <a:lnTo>
                    <a:pt x="2227" y="1488"/>
                  </a:lnTo>
                  <a:lnTo>
                    <a:pt x="2198" y="1448"/>
                  </a:lnTo>
                  <a:lnTo>
                    <a:pt x="2164" y="1410"/>
                  </a:lnTo>
                  <a:lnTo>
                    <a:pt x="2126" y="1376"/>
                  </a:lnTo>
                  <a:lnTo>
                    <a:pt x="2086" y="1347"/>
                  </a:lnTo>
                  <a:lnTo>
                    <a:pt x="2042" y="1320"/>
                  </a:lnTo>
                  <a:lnTo>
                    <a:pt x="1995" y="1298"/>
                  </a:lnTo>
                  <a:lnTo>
                    <a:pt x="1945" y="1280"/>
                  </a:lnTo>
                  <a:lnTo>
                    <a:pt x="1895" y="1267"/>
                  </a:lnTo>
                  <a:lnTo>
                    <a:pt x="1842" y="1259"/>
                  </a:lnTo>
                  <a:lnTo>
                    <a:pt x="1789" y="1257"/>
                  </a:lnTo>
                  <a:close/>
                  <a:moveTo>
                    <a:pt x="1594" y="0"/>
                  </a:moveTo>
                  <a:lnTo>
                    <a:pt x="1984" y="0"/>
                  </a:lnTo>
                  <a:lnTo>
                    <a:pt x="2008" y="3"/>
                  </a:lnTo>
                  <a:lnTo>
                    <a:pt x="2029" y="11"/>
                  </a:lnTo>
                  <a:lnTo>
                    <a:pt x="2047" y="25"/>
                  </a:lnTo>
                  <a:lnTo>
                    <a:pt x="2062" y="42"/>
                  </a:lnTo>
                  <a:lnTo>
                    <a:pt x="2072" y="63"/>
                  </a:lnTo>
                  <a:lnTo>
                    <a:pt x="2077" y="87"/>
                  </a:lnTo>
                  <a:lnTo>
                    <a:pt x="2123" y="539"/>
                  </a:lnTo>
                  <a:lnTo>
                    <a:pt x="2202" y="564"/>
                  </a:lnTo>
                  <a:lnTo>
                    <a:pt x="2281" y="594"/>
                  </a:lnTo>
                  <a:lnTo>
                    <a:pt x="2358" y="630"/>
                  </a:lnTo>
                  <a:lnTo>
                    <a:pt x="2434" y="670"/>
                  </a:lnTo>
                  <a:lnTo>
                    <a:pt x="2786" y="382"/>
                  </a:lnTo>
                  <a:lnTo>
                    <a:pt x="2804" y="369"/>
                  </a:lnTo>
                  <a:lnTo>
                    <a:pt x="2825" y="361"/>
                  </a:lnTo>
                  <a:lnTo>
                    <a:pt x="2847" y="359"/>
                  </a:lnTo>
                  <a:lnTo>
                    <a:pt x="2866" y="360"/>
                  </a:lnTo>
                  <a:lnTo>
                    <a:pt x="2884" y="366"/>
                  </a:lnTo>
                  <a:lnTo>
                    <a:pt x="2900" y="374"/>
                  </a:lnTo>
                  <a:lnTo>
                    <a:pt x="2914" y="385"/>
                  </a:lnTo>
                  <a:lnTo>
                    <a:pt x="3192" y="662"/>
                  </a:lnTo>
                  <a:lnTo>
                    <a:pt x="3206" y="681"/>
                  </a:lnTo>
                  <a:lnTo>
                    <a:pt x="3215" y="701"/>
                  </a:lnTo>
                  <a:lnTo>
                    <a:pt x="3220" y="724"/>
                  </a:lnTo>
                  <a:lnTo>
                    <a:pt x="3218" y="747"/>
                  </a:lnTo>
                  <a:lnTo>
                    <a:pt x="3209" y="769"/>
                  </a:lnTo>
                  <a:lnTo>
                    <a:pt x="3195" y="790"/>
                  </a:lnTo>
                  <a:lnTo>
                    <a:pt x="2906" y="1140"/>
                  </a:lnTo>
                  <a:lnTo>
                    <a:pt x="2946" y="1216"/>
                  </a:lnTo>
                  <a:lnTo>
                    <a:pt x="2982" y="1293"/>
                  </a:lnTo>
                  <a:lnTo>
                    <a:pt x="3013" y="1372"/>
                  </a:lnTo>
                  <a:lnTo>
                    <a:pt x="3038" y="1451"/>
                  </a:lnTo>
                  <a:lnTo>
                    <a:pt x="3491" y="1496"/>
                  </a:lnTo>
                  <a:lnTo>
                    <a:pt x="3515" y="1502"/>
                  </a:lnTo>
                  <a:lnTo>
                    <a:pt x="3536" y="1511"/>
                  </a:lnTo>
                  <a:lnTo>
                    <a:pt x="3553" y="1527"/>
                  </a:lnTo>
                  <a:lnTo>
                    <a:pt x="3567" y="1545"/>
                  </a:lnTo>
                  <a:lnTo>
                    <a:pt x="3575" y="1566"/>
                  </a:lnTo>
                  <a:lnTo>
                    <a:pt x="3578" y="1589"/>
                  </a:lnTo>
                  <a:lnTo>
                    <a:pt x="3578" y="1979"/>
                  </a:lnTo>
                  <a:lnTo>
                    <a:pt x="3575" y="2003"/>
                  </a:lnTo>
                  <a:lnTo>
                    <a:pt x="3567" y="2023"/>
                  </a:lnTo>
                  <a:lnTo>
                    <a:pt x="3553" y="2043"/>
                  </a:lnTo>
                  <a:lnTo>
                    <a:pt x="3536" y="2057"/>
                  </a:lnTo>
                  <a:lnTo>
                    <a:pt x="3515" y="2068"/>
                  </a:lnTo>
                  <a:lnTo>
                    <a:pt x="3491" y="2072"/>
                  </a:lnTo>
                  <a:lnTo>
                    <a:pt x="3038" y="2117"/>
                  </a:lnTo>
                  <a:lnTo>
                    <a:pt x="3013" y="2196"/>
                  </a:lnTo>
                  <a:lnTo>
                    <a:pt x="2982" y="2275"/>
                  </a:lnTo>
                  <a:lnTo>
                    <a:pt x="2946" y="2352"/>
                  </a:lnTo>
                  <a:lnTo>
                    <a:pt x="2906" y="2428"/>
                  </a:lnTo>
                  <a:lnTo>
                    <a:pt x="3195" y="2779"/>
                  </a:lnTo>
                  <a:lnTo>
                    <a:pt x="3210" y="2800"/>
                  </a:lnTo>
                  <a:lnTo>
                    <a:pt x="3218" y="2822"/>
                  </a:lnTo>
                  <a:lnTo>
                    <a:pt x="3220" y="2844"/>
                  </a:lnTo>
                  <a:lnTo>
                    <a:pt x="3215" y="2867"/>
                  </a:lnTo>
                  <a:lnTo>
                    <a:pt x="3206" y="2888"/>
                  </a:lnTo>
                  <a:lnTo>
                    <a:pt x="3192" y="2906"/>
                  </a:lnTo>
                  <a:lnTo>
                    <a:pt x="2914" y="3183"/>
                  </a:lnTo>
                  <a:lnTo>
                    <a:pt x="2900" y="3195"/>
                  </a:lnTo>
                  <a:lnTo>
                    <a:pt x="2884" y="3202"/>
                  </a:lnTo>
                  <a:lnTo>
                    <a:pt x="2866" y="3208"/>
                  </a:lnTo>
                  <a:lnTo>
                    <a:pt x="2847" y="3209"/>
                  </a:lnTo>
                  <a:lnTo>
                    <a:pt x="2825" y="3207"/>
                  </a:lnTo>
                  <a:lnTo>
                    <a:pt x="2804" y="3199"/>
                  </a:lnTo>
                  <a:lnTo>
                    <a:pt x="2786" y="3186"/>
                  </a:lnTo>
                  <a:lnTo>
                    <a:pt x="2434" y="2898"/>
                  </a:lnTo>
                  <a:lnTo>
                    <a:pt x="2358" y="2939"/>
                  </a:lnTo>
                  <a:lnTo>
                    <a:pt x="2281" y="2974"/>
                  </a:lnTo>
                  <a:lnTo>
                    <a:pt x="2202" y="3004"/>
                  </a:lnTo>
                  <a:lnTo>
                    <a:pt x="2123" y="3029"/>
                  </a:lnTo>
                  <a:lnTo>
                    <a:pt x="2077" y="3481"/>
                  </a:lnTo>
                  <a:lnTo>
                    <a:pt x="2072" y="3505"/>
                  </a:lnTo>
                  <a:lnTo>
                    <a:pt x="2062" y="3526"/>
                  </a:lnTo>
                  <a:lnTo>
                    <a:pt x="2047" y="3544"/>
                  </a:lnTo>
                  <a:lnTo>
                    <a:pt x="2029" y="3557"/>
                  </a:lnTo>
                  <a:lnTo>
                    <a:pt x="2008" y="3566"/>
                  </a:lnTo>
                  <a:lnTo>
                    <a:pt x="1984" y="3568"/>
                  </a:lnTo>
                  <a:lnTo>
                    <a:pt x="1594" y="3568"/>
                  </a:lnTo>
                  <a:lnTo>
                    <a:pt x="1570" y="3566"/>
                  </a:lnTo>
                  <a:lnTo>
                    <a:pt x="1549" y="3557"/>
                  </a:lnTo>
                  <a:lnTo>
                    <a:pt x="1530" y="3544"/>
                  </a:lnTo>
                  <a:lnTo>
                    <a:pt x="1516" y="3526"/>
                  </a:lnTo>
                  <a:lnTo>
                    <a:pt x="1505" y="3505"/>
                  </a:lnTo>
                  <a:lnTo>
                    <a:pt x="1500" y="3481"/>
                  </a:lnTo>
                  <a:lnTo>
                    <a:pt x="1455" y="3029"/>
                  </a:lnTo>
                  <a:lnTo>
                    <a:pt x="1376" y="3004"/>
                  </a:lnTo>
                  <a:lnTo>
                    <a:pt x="1296" y="2974"/>
                  </a:lnTo>
                  <a:lnTo>
                    <a:pt x="1219" y="2939"/>
                  </a:lnTo>
                  <a:lnTo>
                    <a:pt x="1143" y="2898"/>
                  </a:lnTo>
                  <a:lnTo>
                    <a:pt x="791" y="3186"/>
                  </a:lnTo>
                  <a:lnTo>
                    <a:pt x="771" y="3199"/>
                  </a:lnTo>
                  <a:lnTo>
                    <a:pt x="752" y="3207"/>
                  </a:lnTo>
                  <a:lnTo>
                    <a:pt x="731" y="3209"/>
                  </a:lnTo>
                  <a:lnTo>
                    <a:pt x="712" y="3208"/>
                  </a:lnTo>
                  <a:lnTo>
                    <a:pt x="694" y="3202"/>
                  </a:lnTo>
                  <a:lnTo>
                    <a:pt x="678" y="3195"/>
                  </a:lnTo>
                  <a:lnTo>
                    <a:pt x="664" y="3183"/>
                  </a:lnTo>
                  <a:lnTo>
                    <a:pt x="386" y="2906"/>
                  </a:lnTo>
                  <a:lnTo>
                    <a:pt x="371" y="2888"/>
                  </a:lnTo>
                  <a:lnTo>
                    <a:pt x="362" y="2867"/>
                  </a:lnTo>
                  <a:lnTo>
                    <a:pt x="358" y="2844"/>
                  </a:lnTo>
                  <a:lnTo>
                    <a:pt x="360" y="2822"/>
                  </a:lnTo>
                  <a:lnTo>
                    <a:pt x="368" y="2800"/>
                  </a:lnTo>
                  <a:lnTo>
                    <a:pt x="383" y="2779"/>
                  </a:lnTo>
                  <a:lnTo>
                    <a:pt x="672" y="2428"/>
                  </a:lnTo>
                  <a:lnTo>
                    <a:pt x="630" y="2352"/>
                  </a:lnTo>
                  <a:lnTo>
                    <a:pt x="596" y="2275"/>
                  </a:lnTo>
                  <a:lnTo>
                    <a:pt x="565" y="2196"/>
                  </a:lnTo>
                  <a:lnTo>
                    <a:pt x="540" y="2117"/>
                  </a:lnTo>
                  <a:lnTo>
                    <a:pt x="87" y="2072"/>
                  </a:lnTo>
                  <a:lnTo>
                    <a:pt x="63" y="2068"/>
                  </a:lnTo>
                  <a:lnTo>
                    <a:pt x="42" y="2057"/>
                  </a:lnTo>
                  <a:lnTo>
                    <a:pt x="24" y="2043"/>
                  </a:lnTo>
                  <a:lnTo>
                    <a:pt x="11" y="2023"/>
                  </a:lnTo>
                  <a:lnTo>
                    <a:pt x="2" y="2003"/>
                  </a:lnTo>
                  <a:lnTo>
                    <a:pt x="0" y="1979"/>
                  </a:lnTo>
                  <a:lnTo>
                    <a:pt x="0" y="1589"/>
                  </a:lnTo>
                  <a:lnTo>
                    <a:pt x="2" y="1566"/>
                  </a:lnTo>
                  <a:lnTo>
                    <a:pt x="11" y="1545"/>
                  </a:lnTo>
                  <a:lnTo>
                    <a:pt x="24" y="1527"/>
                  </a:lnTo>
                  <a:lnTo>
                    <a:pt x="42" y="1511"/>
                  </a:lnTo>
                  <a:lnTo>
                    <a:pt x="63" y="1502"/>
                  </a:lnTo>
                  <a:lnTo>
                    <a:pt x="87" y="1496"/>
                  </a:lnTo>
                  <a:lnTo>
                    <a:pt x="540" y="1451"/>
                  </a:lnTo>
                  <a:lnTo>
                    <a:pt x="565" y="1372"/>
                  </a:lnTo>
                  <a:lnTo>
                    <a:pt x="596" y="1293"/>
                  </a:lnTo>
                  <a:lnTo>
                    <a:pt x="630" y="1216"/>
                  </a:lnTo>
                  <a:lnTo>
                    <a:pt x="672" y="1140"/>
                  </a:lnTo>
                  <a:lnTo>
                    <a:pt x="383" y="790"/>
                  </a:lnTo>
                  <a:lnTo>
                    <a:pt x="368" y="769"/>
                  </a:lnTo>
                  <a:lnTo>
                    <a:pt x="360" y="747"/>
                  </a:lnTo>
                  <a:lnTo>
                    <a:pt x="358" y="724"/>
                  </a:lnTo>
                  <a:lnTo>
                    <a:pt x="362" y="701"/>
                  </a:lnTo>
                  <a:lnTo>
                    <a:pt x="371" y="681"/>
                  </a:lnTo>
                  <a:lnTo>
                    <a:pt x="386" y="662"/>
                  </a:lnTo>
                  <a:lnTo>
                    <a:pt x="664" y="385"/>
                  </a:lnTo>
                  <a:lnTo>
                    <a:pt x="678" y="374"/>
                  </a:lnTo>
                  <a:lnTo>
                    <a:pt x="694" y="366"/>
                  </a:lnTo>
                  <a:lnTo>
                    <a:pt x="712" y="360"/>
                  </a:lnTo>
                  <a:lnTo>
                    <a:pt x="731" y="359"/>
                  </a:lnTo>
                  <a:lnTo>
                    <a:pt x="752" y="361"/>
                  </a:lnTo>
                  <a:lnTo>
                    <a:pt x="771" y="369"/>
                  </a:lnTo>
                  <a:lnTo>
                    <a:pt x="791" y="382"/>
                  </a:lnTo>
                  <a:lnTo>
                    <a:pt x="1143" y="670"/>
                  </a:lnTo>
                  <a:lnTo>
                    <a:pt x="1219" y="630"/>
                  </a:lnTo>
                  <a:lnTo>
                    <a:pt x="1296" y="594"/>
                  </a:lnTo>
                  <a:lnTo>
                    <a:pt x="1376" y="564"/>
                  </a:lnTo>
                  <a:lnTo>
                    <a:pt x="1455" y="539"/>
                  </a:lnTo>
                  <a:lnTo>
                    <a:pt x="1500" y="87"/>
                  </a:lnTo>
                  <a:lnTo>
                    <a:pt x="1505" y="63"/>
                  </a:lnTo>
                  <a:lnTo>
                    <a:pt x="1516" y="42"/>
                  </a:lnTo>
                  <a:lnTo>
                    <a:pt x="1530" y="25"/>
                  </a:lnTo>
                  <a:lnTo>
                    <a:pt x="1549" y="11"/>
                  </a:lnTo>
                  <a:lnTo>
                    <a:pt x="1570" y="3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>
                <a:spcBef>
                  <a:spcPct val="0"/>
                </a:spcBef>
                <a:spcAft>
                  <a:spcPct val="0"/>
                </a:spcAft>
              </a:pPr>
              <a:endParaRPr lang="en-GB" sz="1800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35" name="RBContent44">
              <a:extLst>
                <a:ext uri="{FF2B5EF4-FFF2-40B4-BE49-F238E27FC236}">
                  <a16:creationId xmlns="" xmlns:a16="http://schemas.microsoft.com/office/drawing/2014/main" id="{BAA95DF5-7137-4A20-82AC-ED4A83893403}"/>
                </a:ext>
              </a:extLst>
            </p:cNvPr>
            <p:cNvSpPr txBox="1">
              <a:spLocks/>
            </p:cNvSpPr>
            <p:nvPr/>
          </p:nvSpPr>
          <p:spPr>
            <a:xfrm>
              <a:off x="4031940" y="2470770"/>
              <a:ext cx="1054494" cy="907922"/>
            </a:xfrm>
            <a:prstGeom prst="ellipse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algn="ctr" eaLnBrk="0" fontAlgn="base">
                <a:lnSpc>
                  <a:spcPct val="90000"/>
                </a:lnSpc>
                <a:spcAft>
                  <a:spcPct val="0"/>
                </a:spcAft>
                <a:buSzPct val="100000"/>
              </a:pPr>
              <a:r>
                <a:rPr lang="en-GB" sz="825" kern="1200" dirty="0">
                  <a:solidFill>
                    <a:prstClr val="black">
                      <a:lumMod val="100000"/>
                    </a:prstClr>
                  </a:solidFill>
                  <a:latin typeface="Helvetica" charset="0"/>
                  <a:ea typeface="Helvetica" charset="0"/>
                  <a:cs typeface="Helvetica" charset="0"/>
                  <a:sym typeface="+mn-lt"/>
                </a:rPr>
                <a:t>Dimensions </a:t>
              </a:r>
            </a:p>
            <a:p>
              <a:pPr algn="ctr" eaLnBrk="0" fontAlgn="base">
                <a:lnSpc>
                  <a:spcPct val="90000"/>
                </a:lnSpc>
                <a:spcAft>
                  <a:spcPct val="0"/>
                </a:spcAft>
                <a:buSzPct val="100000"/>
              </a:pPr>
              <a:r>
                <a:rPr lang="en-GB" sz="825" kern="1200" dirty="0">
                  <a:solidFill>
                    <a:prstClr val="black">
                      <a:lumMod val="100000"/>
                    </a:prstClr>
                  </a:solidFill>
                  <a:latin typeface="Helvetica" charset="0"/>
                  <a:ea typeface="Helvetica" charset="0"/>
                  <a:cs typeface="Helvetica" charset="0"/>
                  <a:sym typeface="+mn-lt"/>
                </a:rPr>
                <a:t>of digital</a:t>
              </a:r>
              <a:br>
                <a:rPr lang="en-GB" sz="825" kern="1200" dirty="0">
                  <a:solidFill>
                    <a:prstClr val="black">
                      <a:lumMod val="100000"/>
                    </a:prstClr>
                  </a:solidFill>
                  <a:latin typeface="Helvetica" charset="0"/>
                  <a:ea typeface="Helvetica" charset="0"/>
                  <a:cs typeface="Helvetica" charset="0"/>
                  <a:sym typeface="+mn-lt"/>
                </a:rPr>
              </a:br>
              <a:r>
                <a:rPr lang="en-GB" sz="825" kern="1200" dirty="0">
                  <a:solidFill>
                    <a:prstClr val="black">
                      <a:lumMod val="100000"/>
                    </a:prstClr>
                  </a:solidFill>
                  <a:latin typeface="Helvetica" charset="0"/>
                  <a:ea typeface="Helvetica" charset="0"/>
                  <a:cs typeface="Helvetica" charset="0"/>
                  <a:sym typeface="+mn-lt"/>
                </a:rPr>
                <a:t>transformation</a:t>
              </a:r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="" xmlns:a16="http://schemas.microsoft.com/office/drawing/2014/main" id="{57CC523C-5B7C-440D-B717-E49529040043}"/>
                </a:ext>
              </a:extLst>
            </p:cNvPr>
            <p:cNvGrpSpPr/>
            <p:nvPr/>
          </p:nvGrpSpPr>
          <p:grpSpPr>
            <a:xfrm>
              <a:off x="3220989" y="1588920"/>
              <a:ext cx="2667254" cy="2667254"/>
              <a:chOff x="3382828" y="1655740"/>
              <a:chExt cx="3149159" cy="3149159"/>
            </a:xfrm>
          </p:grpSpPr>
          <p:sp>
            <p:nvSpPr>
              <p:cNvPr id="137" name="Oval 56">
                <a:extLst>
                  <a:ext uri="{FF2B5EF4-FFF2-40B4-BE49-F238E27FC236}">
                    <a16:creationId xmlns="" xmlns:a16="http://schemas.microsoft.com/office/drawing/2014/main" id="{0244D266-5CE5-40D4-9C78-7DA06F9EF015}"/>
                  </a:ext>
                </a:extLst>
              </p:cNvPr>
              <p:cNvSpPr/>
              <p:nvPr/>
            </p:nvSpPr>
            <p:spPr>
              <a:xfrm>
                <a:off x="3382828" y="1655740"/>
                <a:ext cx="1516385" cy="3149159"/>
              </a:xfrm>
              <a:custGeom>
                <a:avLst/>
                <a:gdLst>
                  <a:gd name="connsiteX0" fmla="*/ 2083292 w 2083292"/>
                  <a:gd name="connsiteY0" fmla="*/ 0 h 4205096"/>
                  <a:gd name="connsiteX1" fmla="*/ 2081680 w 2083292"/>
                  <a:gd name="connsiteY1" fmla="*/ 1790581 h 4205096"/>
                  <a:gd name="connsiteX2" fmla="*/ 2083292 w 2083292"/>
                  <a:gd name="connsiteY2" fmla="*/ 4205096 h 4205096"/>
                  <a:gd name="connsiteX3" fmla="*/ 0 w 2083292"/>
                  <a:gd name="connsiteY3" fmla="*/ 2102548 h 4205096"/>
                  <a:gd name="connsiteX4" fmla="*/ 2083292 w 2083292"/>
                  <a:gd name="connsiteY4" fmla="*/ 0 h 4205096"/>
                  <a:gd name="connsiteX0" fmla="*/ 2081680 w 2173120"/>
                  <a:gd name="connsiteY0" fmla="*/ 1790581 h 4205096"/>
                  <a:gd name="connsiteX1" fmla="*/ 2083292 w 2173120"/>
                  <a:gd name="connsiteY1" fmla="*/ 4205096 h 4205096"/>
                  <a:gd name="connsiteX2" fmla="*/ 0 w 2173120"/>
                  <a:gd name="connsiteY2" fmla="*/ 2102548 h 4205096"/>
                  <a:gd name="connsiteX3" fmla="*/ 2083292 w 2173120"/>
                  <a:gd name="connsiteY3" fmla="*/ 0 h 4205096"/>
                  <a:gd name="connsiteX4" fmla="*/ 2173120 w 2173120"/>
                  <a:gd name="connsiteY4" fmla="*/ 1882021 h 4205096"/>
                  <a:gd name="connsiteX0" fmla="*/ 2081680 w 2083292"/>
                  <a:gd name="connsiteY0" fmla="*/ 1790581 h 4205096"/>
                  <a:gd name="connsiteX1" fmla="*/ 2083292 w 2083292"/>
                  <a:gd name="connsiteY1" fmla="*/ 4205096 h 4205096"/>
                  <a:gd name="connsiteX2" fmla="*/ 0 w 2083292"/>
                  <a:gd name="connsiteY2" fmla="*/ 2102548 h 4205096"/>
                  <a:gd name="connsiteX3" fmla="*/ 2083292 w 2083292"/>
                  <a:gd name="connsiteY3" fmla="*/ 0 h 4205096"/>
                  <a:gd name="connsiteX0" fmla="*/ 2083292 w 2083292"/>
                  <a:gd name="connsiteY0" fmla="*/ 4205096 h 4205096"/>
                  <a:gd name="connsiteX1" fmla="*/ 0 w 2083292"/>
                  <a:gd name="connsiteY1" fmla="*/ 2102548 h 4205096"/>
                  <a:gd name="connsiteX2" fmla="*/ 2083292 w 2083292"/>
                  <a:gd name="connsiteY2" fmla="*/ 0 h 4205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83292" h="4205096">
                    <a:moveTo>
                      <a:pt x="2083292" y="4205096"/>
                    </a:moveTo>
                    <a:cubicBezTo>
                      <a:pt x="930856" y="4195136"/>
                      <a:pt x="0" y="3257549"/>
                      <a:pt x="0" y="2102548"/>
                    </a:cubicBezTo>
                    <a:cubicBezTo>
                      <a:pt x="0" y="947548"/>
                      <a:pt x="930856" y="9961"/>
                      <a:pt x="2083292" y="0"/>
                    </a:cubicBezTo>
                  </a:path>
                </a:pathLst>
              </a:custGeom>
              <a:ln w="15875" cmpd="sng">
                <a:solidFill>
                  <a:schemeClr val="accent5">
                    <a:lumMod val="75000"/>
                  </a:schemeClr>
                </a:solidFill>
                <a:headEnd type="oval"/>
                <a:tailEnd type="triangle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54000" tIns="54000" rIns="54000" bIns="54000" rtlCol="0" anchor="t" anchorCtr="0">
                <a:noAutofit/>
              </a:bodyPr>
              <a:lstStyle/>
              <a:p>
                <a:pPr eaLnBrk="0" fontAlgn="base">
                  <a:lnSpc>
                    <a:spcPct val="90000"/>
                  </a:lnSpc>
                  <a:spcBef>
                    <a:spcPts val="256"/>
                  </a:spcBef>
                  <a:spcAft>
                    <a:spcPct val="0"/>
                  </a:spcAft>
                </a:pPr>
                <a:endParaRPr lang="en-GB" sz="1800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38" name="Oval 56">
                <a:extLst>
                  <a:ext uri="{FF2B5EF4-FFF2-40B4-BE49-F238E27FC236}">
                    <a16:creationId xmlns="" xmlns:a16="http://schemas.microsoft.com/office/drawing/2014/main" id="{358EF6AF-171C-44F3-A9F7-9F574DADBA35}"/>
                  </a:ext>
                </a:extLst>
              </p:cNvPr>
              <p:cNvSpPr/>
              <p:nvPr/>
            </p:nvSpPr>
            <p:spPr>
              <a:xfrm flipH="1">
                <a:off x="5015602" y="1655740"/>
                <a:ext cx="1516385" cy="3149159"/>
              </a:xfrm>
              <a:custGeom>
                <a:avLst/>
                <a:gdLst>
                  <a:gd name="connsiteX0" fmla="*/ 2083292 w 2083292"/>
                  <a:gd name="connsiteY0" fmla="*/ 0 h 4205096"/>
                  <a:gd name="connsiteX1" fmla="*/ 2081680 w 2083292"/>
                  <a:gd name="connsiteY1" fmla="*/ 1790581 h 4205096"/>
                  <a:gd name="connsiteX2" fmla="*/ 2083292 w 2083292"/>
                  <a:gd name="connsiteY2" fmla="*/ 4205096 h 4205096"/>
                  <a:gd name="connsiteX3" fmla="*/ 0 w 2083292"/>
                  <a:gd name="connsiteY3" fmla="*/ 2102548 h 4205096"/>
                  <a:gd name="connsiteX4" fmla="*/ 2083292 w 2083292"/>
                  <a:gd name="connsiteY4" fmla="*/ 0 h 4205096"/>
                  <a:gd name="connsiteX0" fmla="*/ 2081680 w 2173120"/>
                  <a:gd name="connsiteY0" fmla="*/ 1790581 h 4205096"/>
                  <a:gd name="connsiteX1" fmla="*/ 2083292 w 2173120"/>
                  <a:gd name="connsiteY1" fmla="*/ 4205096 h 4205096"/>
                  <a:gd name="connsiteX2" fmla="*/ 0 w 2173120"/>
                  <a:gd name="connsiteY2" fmla="*/ 2102548 h 4205096"/>
                  <a:gd name="connsiteX3" fmla="*/ 2083292 w 2173120"/>
                  <a:gd name="connsiteY3" fmla="*/ 0 h 4205096"/>
                  <a:gd name="connsiteX4" fmla="*/ 2173120 w 2173120"/>
                  <a:gd name="connsiteY4" fmla="*/ 1882021 h 4205096"/>
                  <a:gd name="connsiteX0" fmla="*/ 2081680 w 2083292"/>
                  <a:gd name="connsiteY0" fmla="*/ 1790581 h 4205096"/>
                  <a:gd name="connsiteX1" fmla="*/ 2083292 w 2083292"/>
                  <a:gd name="connsiteY1" fmla="*/ 4205096 h 4205096"/>
                  <a:gd name="connsiteX2" fmla="*/ 0 w 2083292"/>
                  <a:gd name="connsiteY2" fmla="*/ 2102548 h 4205096"/>
                  <a:gd name="connsiteX3" fmla="*/ 2083292 w 2083292"/>
                  <a:gd name="connsiteY3" fmla="*/ 0 h 4205096"/>
                  <a:gd name="connsiteX0" fmla="*/ 2083292 w 2083292"/>
                  <a:gd name="connsiteY0" fmla="*/ 4205096 h 4205096"/>
                  <a:gd name="connsiteX1" fmla="*/ 0 w 2083292"/>
                  <a:gd name="connsiteY1" fmla="*/ 2102548 h 4205096"/>
                  <a:gd name="connsiteX2" fmla="*/ 2083292 w 2083292"/>
                  <a:gd name="connsiteY2" fmla="*/ 0 h 4205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83292" h="4205096">
                    <a:moveTo>
                      <a:pt x="2083292" y="4205096"/>
                    </a:moveTo>
                    <a:cubicBezTo>
                      <a:pt x="930856" y="4195136"/>
                      <a:pt x="0" y="3257549"/>
                      <a:pt x="0" y="2102548"/>
                    </a:cubicBezTo>
                    <a:cubicBezTo>
                      <a:pt x="0" y="947548"/>
                      <a:pt x="930856" y="9961"/>
                      <a:pt x="2083292" y="0"/>
                    </a:cubicBezTo>
                  </a:path>
                </a:pathLst>
              </a:custGeom>
              <a:ln w="15875" cmpd="sng">
                <a:solidFill>
                  <a:schemeClr val="tx2"/>
                </a:solidFill>
                <a:headEnd type="triangle" w="lg" len="lg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54000" tIns="54000" rIns="54000" bIns="54000" rtlCol="0" anchor="t" anchorCtr="0">
                <a:noAutofit/>
              </a:bodyPr>
              <a:lstStyle/>
              <a:p>
                <a:pPr eaLnBrk="0" fontAlgn="base">
                  <a:lnSpc>
                    <a:spcPct val="90000"/>
                  </a:lnSpc>
                  <a:spcBef>
                    <a:spcPts val="256"/>
                  </a:spcBef>
                  <a:spcAft>
                    <a:spcPct val="0"/>
                  </a:spcAft>
                </a:pPr>
                <a:endParaRPr lang="en-GB" sz="1800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p:grpSp>
        <p:sp>
          <p:nvSpPr>
            <p:cNvPr id="139" name="Freeform 5">
              <a:extLst>
                <a:ext uri="{FF2B5EF4-FFF2-40B4-BE49-F238E27FC236}">
                  <a16:creationId xmlns="" xmlns:a16="http://schemas.microsoft.com/office/drawing/2014/main" id="{ED9F35F7-C5E7-4F77-86E9-514949612D9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672277" y="3341304"/>
              <a:ext cx="291252" cy="280013"/>
            </a:xfrm>
            <a:custGeom>
              <a:avLst/>
              <a:gdLst>
                <a:gd name="T0" fmla="*/ 401 w 1736"/>
                <a:gd name="T1" fmla="*/ 743 h 1669"/>
                <a:gd name="T2" fmla="*/ 401 w 1736"/>
                <a:gd name="T3" fmla="*/ 943 h 1669"/>
                <a:gd name="T4" fmla="*/ 734 w 1736"/>
                <a:gd name="T5" fmla="*/ 743 h 1669"/>
                <a:gd name="T6" fmla="*/ 734 w 1736"/>
                <a:gd name="T7" fmla="*/ 943 h 1669"/>
                <a:gd name="T8" fmla="*/ 1068 w 1736"/>
                <a:gd name="T9" fmla="*/ 743 h 1669"/>
                <a:gd name="T10" fmla="*/ 1068 w 1736"/>
                <a:gd name="T11" fmla="*/ 1001 h 1669"/>
                <a:gd name="T12" fmla="*/ 1736 w 1736"/>
                <a:gd name="T13" fmla="*/ 1001 h 1669"/>
                <a:gd name="T14" fmla="*/ 1736 w 1736"/>
                <a:gd name="T15" fmla="*/ 1669 h 1669"/>
                <a:gd name="T16" fmla="*/ 0 w 1736"/>
                <a:gd name="T17" fmla="*/ 1669 h 1669"/>
                <a:gd name="T18" fmla="*/ 0 w 1736"/>
                <a:gd name="T19" fmla="*/ 983 h 1669"/>
                <a:gd name="T20" fmla="*/ 401 w 1736"/>
                <a:gd name="T21" fmla="*/ 743 h 1669"/>
                <a:gd name="T22" fmla="*/ 1533 w 1736"/>
                <a:gd name="T23" fmla="*/ 0 h 1669"/>
                <a:gd name="T24" fmla="*/ 1596 w 1736"/>
                <a:gd name="T25" fmla="*/ 935 h 1669"/>
                <a:gd name="T26" fmla="*/ 1208 w 1736"/>
                <a:gd name="T27" fmla="*/ 935 h 1669"/>
                <a:gd name="T28" fmla="*/ 1271 w 1736"/>
                <a:gd name="T29" fmla="*/ 0 h 1669"/>
                <a:gd name="T30" fmla="*/ 1533 w 1736"/>
                <a:gd name="T31" fmla="*/ 0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6" h="1669">
                  <a:moveTo>
                    <a:pt x="401" y="743"/>
                  </a:moveTo>
                  <a:lnTo>
                    <a:pt x="401" y="943"/>
                  </a:lnTo>
                  <a:lnTo>
                    <a:pt x="734" y="743"/>
                  </a:lnTo>
                  <a:lnTo>
                    <a:pt x="734" y="943"/>
                  </a:lnTo>
                  <a:lnTo>
                    <a:pt x="1068" y="743"/>
                  </a:lnTo>
                  <a:lnTo>
                    <a:pt x="1068" y="1001"/>
                  </a:lnTo>
                  <a:lnTo>
                    <a:pt x="1736" y="1001"/>
                  </a:lnTo>
                  <a:lnTo>
                    <a:pt x="1736" y="1669"/>
                  </a:lnTo>
                  <a:lnTo>
                    <a:pt x="0" y="1669"/>
                  </a:lnTo>
                  <a:lnTo>
                    <a:pt x="0" y="983"/>
                  </a:lnTo>
                  <a:lnTo>
                    <a:pt x="401" y="743"/>
                  </a:lnTo>
                  <a:close/>
                  <a:moveTo>
                    <a:pt x="1533" y="0"/>
                  </a:moveTo>
                  <a:lnTo>
                    <a:pt x="1596" y="935"/>
                  </a:lnTo>
                  <a:lnTo>
                    <a:pt x="1208" y="935"/>
                  </a:lnTo>
                  <a:lnTo>
                    <a:pt x="1271" y="0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>
                <a:spcBef>
                  <a:spcPct val="0"/>
                </a:spcBef>
                <a:spcAft>
                  <a:spcPct val="0"/>
                </a:spcAft>
              </a:pPr>
              <a:endParaRPr lang="en-GB" sz="1800" kern="12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  <a:sym typeface="+mn-lt"/>
              </a:endParaRPr>
            </a:p>
          </p:txBody>
        </p:sp>
        <p:sp>
          <p:nvSpPr>
            <p:cNvPr id="140" name="RBContent8">
              <a:extLst>
                <a:ext uri="{FF2B5EF4-FFF2-40B4-BE49-F238E27FC236}">
                  <a16:creationId xmlns="" xmlns:a16="http://schemas.microsoft.com/office/drawing/2014/main" id="{635AD3AF-ABFA-447C-81CA-AA8E661F2097}"/>
                </a:ext>
              </a:extLst>
            </p:cNvPr>
            <p:cNvSpPr txBox="1">
              <a:spLocks/>
            </p:cNvSpPr>
            <p:nvPr/>
          </p:nvSpPr>
          <p:spPr>
            <a:xfrm>
              <a:off x="4602575" y="3676713"/>
              <a:ext cx="604407" cy="280461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de-DE"/>
              </a:defPPr>
              <a:lvl1pPr>
                <a:lnSpc>
                  <a:spcPct val="90000"/>
                </a:lnSpc>
                <a:spcBef>
                  <a:spcPts val="341"/>
                </a:spcBef>
                <a:buSzPct val="100000"/>
                <a:defRPr sz="900" b="0">
                  <a:solidFill>
                    <a:schemeClr val="bg1"/>
                  </a:solidFill>
                  <a:latin typeface="+mn-lt"/>
                  <a:cs typeface="Arial Narrow" pitchFamily="34" charset="0"/>
                </a:defRPr>
              </a:lvl1pPr>
            </a:lstStyle>
            <a:p>
              <a:pPr eaLnBrk="0" fontAlgn="base">
                <a:spcAft>
                  <a:spcPct val="0"/>
                </a:spcAft>
              </a:pPr>
              <a:r>
                <a:rPr lang="en-GB" sz="675" kern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  <a:sym typeface="+mn-lt"/>
                </a:rPr>
                <a:t>Companies' digital</a:t>
              </a:r>
              <a:br>
                <a:rPr lang="en-GB" sz="675" kern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  <a:sym typeface="+mn-lt"/>
                </a:rPr>
              </a:br>
              <a:r>
                <a:rPr lang="en-GB" sz="675" kern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  <a:sym typeface="+mn-lt"/>
                </a:rPr>
                <a:t>competencies</a:t>
              </a:r>
            </a:p>
          </p:txBody>
        </p:sp>
        <p:sp>
          <p:nvSpPr>
            <p:cNvPr id="141" name="RBContent8">
              <a:extLst>
                <a:ext uri="{FF2B5EF4-FFF2-40B4-BE49-F238E27FC236}">
                  <a16:creationId xmlns="" xmlns:a16="http://schemas.microsoft.com/office/drawing/2014/main" id="{DA8D7647-24E3-4DA7-9C6E-05A3977CC41B}"/>
                </a:ext>
              </a:extLst>
            </p:cNvPr>
            <p:cNvSpPr txBox="1">
              <a:spLocks/>
            </p:cNvSpPr>
            <p:nvPr/>
          </p:nvSpPr>
          <p:spPr>
            <a:xfrm>
              <a:off x="3545763" y="2335047"/>
              <a:ext cx="317395" cy="18697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lIns="0" tIns="0" rIns="0" bIns="0" rtlCol="0" anchor="t">
              <a:spAutoFit/>
            </a:bodyPr>
            <a:lstStyle>
              <a:defPPr>
                <a:defRPr lang="de-DE"/>
              </a:defPPr>
              <a:lvl1pPr>
                <a:lnSpc>
                  <a:spcPct val="90000"/>
                </a:lnSpc>
                <a:spcBef>
                  <a:spcPts val="341"/>
                </a:spcBef>
                <a:buSzPct val="100000"/>
                <a:defRPr sz="900" b="0">
                  <a:solidFill>
                    <a:schemeClr val="bg1"/>
                  </a:solidFill>
                  <a:latin typeface="+mn-lt"/>
                  <a:cs typeface="Arial Narrow" pitchFamily="34" charset="0"/>
                </a:defRPr>
              </a:lvl1pPr>
            </a:lstStyle>
            <a:p>
              <a:pPr algn="r" eaLnBrk="0" fontAlgn="base">
                <a:spcAft>
                  <a:spcPct val="0"/>
                </a:spcAft>
              </a:pPr>
              <a:r>
                <a:rPr lang="en-GB" sz="675" kern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  <a:sym typeface="+mn-lt"/>
                </a:rPr>
                <a:t>Support</a:t>
              </a:r>
              <a:br>
                <a:rPr lang="en-GB" sz="675" kern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  <a:sym typeface="+mn-lt"/>
                </a:rPr>
              </a:br>
              <a:r>
                <a:rPr lang="en-GB" sz="675" kern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  <a:sym typeface="+mn-lt"/>
                </a:rPr>
                <a:t>services</a:t>
              </a:r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="" xmlns:a16="http://schemas.microsoft.com/office/drawing/2014/main" id="{E5DA5F48-3009-4A45-ADB4-D17C70C0CC68}"/>
                </a:ext>
              </a:extLst>
            </p:cNvPr>
            <p:cNvGrpSpPr/>
            <p:nvPr/>
          </p:nvGrpSpPr>
          <p:grpSpPr>
            <a:xfrm>
              <a:off x="3514756" y="2545781"/>
              <a:ext cx="518605" cy="300358"/>
              <a:chOff x="607174" y="3563928"/>
              <a:chExt cx="1578723" cy="914342"/>
            </a:xfrm>
            <a:solidFill>
              <a:schemeClr val="tx2"/>
            </a:solidFill>
          </p:grpSpPr>
          <p:sp>
            <p:nvSpPr>
              <p:cNvPr id="143" name="Freeform 71">
                <a:extLst>
                  <a:ext uri="{FF2B5EF4-FFF2-40B4-BE49-F238E27FC236}">
                    <a16:creationId xmlns="" xmlns:a16="http://schemas.microsoft.com/office/drawing/2014/main" id="{13F0030E-41CC-4591-88DC-07637C0078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58136" y="3914028"/>
                <a:ext cx="327761" cy="559620"/>
              </a:xfrm>
              <a:custGeom>
                <a:avLst/>
                <a:gdLst>
                  <a:gd name="T0" fmla="*/ 191 w 360"/>
                  <a:gd name="T1" fmla="*/ 0 h 615"/>
                  <a:gd name="T2" fmla="*/ 251 w 360"/>
                  <a:gd name="T3" fmla="*/ 69 h 615"/>
                  <a:gd name="T4" fmla="*/ 178 w 360"/>
                  <a:gd name="T5" fmla="*/ 143 h 615"/>
                  <a:gd name="T6" fmla="*/ 191 w 360"/>
                  <a:gd name="T7" fmla="*/ 157 h 615"/>
                  <a:gd name="T8" fmla="*/ 224 w 360"/>
                  <a:gd name="T9" fmla="*/ 204 h 615"/>
                  <a:gd name="T10" fmla="*/ 241 w 360"/>
                  <a:gd name="T11" fmla="*/ 455 h 615"/>
                  <a:gd name="T12" fmla="*/ 242 w 360"/>
                  <a:gd name="T13" fmla="*/ 462 h 615"/>
                  <a:gd name="T14" fmla="*/ 329 w 360"/>
                  <a:gd name="T15" fmla="*/ 537 h 615"/>
                  <a:gd name="T16" fmla="*/ 333 w 360"/>
                  <a:gd name="T17" fmla="*/ 611 h 615"/>
                  <a:gd name="T18" fmla="*/ 298 w 360"/>
                  <a:gd name="T19" fmla="*/ 613 h 615"/>
                  <a:gd name="T20" fmla="*/ 181 w 360"/>
                  <a:gd name="T21" fmla="*/ 510 h 615"/>
                  <a:gd name="T22" fmla="*/ 165 w 360"/>
                  <a:gd name="T23" fmla="*/ 479 h 615"/>
                  <a:gd name="T24" fmla="*/ 155 w 360"/>
                  <a:gd name="T25" fmla="*/ 418 h 615"/>
                  <a:gd name="T26" fmla="*/ 99 w 360"/>
                  <a:gd name="T27" fmla="*/ 470 h 615"/>
                  <a:gd name="T28" fmla="*/ 74 w 360"/>
                  <a:gd name="T29" fmla="*/ 605 h 615"/>
                  <a:gd name="T30" fmla="*/ 17 w 360"/>
                  <a:gd name="T31" fmla="*/ 605 h 615"/>
                  <a:gd name="T32" fmla="*/ 7 w 360"/>
                  <a:gd name="T33" fmla="*/ 548 h 615"/>
                  <a:gd name="T34" fmla="*/ 25 w 360"/>
                  <a:gd name="T35" fmla="*/ 450 h 615"/>
                  <a:gd name="T36" fmla="*/ 38 w 360"/>
                  <a:gd name="T37" fmla="*/ 424 h 615"/>
                  <a:gd name="T38" fmla="*/ 94 w 360"/>
                  <a:gd name="T39" fmla="*/ 362 h 615"/>
                  <a:gd name="T40" fmla="*/ 107 w 360"/>
                  <a:gd name="T41" fmla="*/ 328 h 615"/>
                  <a:gd name="T42" fmla="*/ 107 w 360"/>
                  <a:gd name="T43" fmla="*/ 179 h 615"/>
                  <a:gd name="T44" fmla="*/ 101 w 360"/>
                  <a:gd name="T45" fmla="*/ 173 h 615"/>
                  <a:gd name="T46" fmla="*/ 33 w 360"/>
                  <a:gd name="T47" fmla="*/ 87 h 615"/>
                  <a:gd name="T48" fmla="*/ 61 w 360"/>
                  <a:gd name="T49" fmla="*/ 85 h 615"/>
                  <a:gd name="T50" fmla="*/ 83 w 360"/>
                  <a:gd name="T51" fmla="*/ 53 h 615"/>
                  <a:gd name="T52" fmla="*/ 106 w 360"/>
                  <a:gd name="T53" fmla="*/ 110 h 615"/>
                  <a:gd name="T54" fmla="*/ 103 w 360"/>
                  <a:gd name="T55" fmla="*/ 63 h 615"/>
                  <a:gd name="T56" fmla="*/ 105 w 360"/>
                  <a:gd name="T57" fmla="*/ 48 h 615"/>
                  <a:gd name="T58" fmla="*/ 123 w 360"/>
                  <a:gd name="T59" fmla="*/ 12 h 615"/>
                  <a:gd name="T60" fmla="*/ 191 w 360"/>
                  <a:gd name="T61" fmla="*/ 0 h 615"/>
                  <a:gd name="T62" fmla="*/ 137 w 360"/>
                  <a:gd name="T63" fmla="*/ 130 h 615"/>
                  <a:gd name="T64" fmla="*/ 137 w 360"/>
                  <a:gd name="T65" fmla="*/ 13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0" h="615">
                    <a:moveTo>
                      <a:pt x="191" y="0"/>
                    </a:moveTo>
                    <a:cubicBezTo>
                      <a:pt x="226" y="6"/>
                      <a:pt x="251" y="35"/>
                      <a:pt x="251" y="69"/>
                    </a:cubicBezTo>
                    <a:cubicBezTo>
                      <a:pt x="251" y="108"/>
                      <a:pt x="226" y="133"/>
                      <a:pt x="178" y="143"/>
                    </a:cubicBezTo>
                    <a:cubicBezTo>
                      <a:pt x="180" y="150"/>
                      <a:pt x="183" y="155"/>
                      <a:pt x="191" y="157"/>
                    </a:cubicBezTo>
                    <a:cubicBezTo>
                      <a:pt x="218" y="161"/>
                      <a:pt x="223" y="181"/>
                      <a:pt x="224" y="204"/>
                    </a:cubicBezTo>
                    <a:cubicBezTo>
                      <a:pt x="230" y="287"/>
                      <a:pt x="235" y="371"/>
                      <a:pt x="241" y="455"/>
                    </a:cubicBezTo>
                    <a:cubicBezTo>
                      <a:pt x="241" y="457"/>
                      <a:pt x="242" y="459"/>
                      <a:pt x="242" y="462"/>
                    </a:cubicBezTo>
                    <a:cubicBezTo>
                      <a:pt x="270" y="487"/>
                      <a:pt x="299" y="512"/>
                      <a:pt x="329" y="537"/>
                    </a:cubicBezTo>
                    <a:cubicBezTo>
                      <a:pt x="359" y="564"/>
                      <a:pt x="360" y="580"/>
                      <a:pt x="333" y="611"/>
                    </a:cubicBezTo>
                    <a:cubicBezTo>
                      <a:pt x="322" y="615"/>
                      <a:pt x="310" y="614"/>
                      <a:pt x="298" y="613"/>
                    </a:cubicBezTo>
                    <a:cubicBezTo>
                      <a:pt x="259" y="578"/>
                      <a:pt x="220" y="544"/>
                      <a:pt x="181" y="510"/>
                    </a:cubicBezTo>
                    <a:cubicBezTo>
                      <a:pt x="171" y="502"/>
                      <a:pt x="167" y="491"/>
                      <a:pt x="165" y="479"/>
                    </a:cubicBezTo>
                    <a:cubicBezTo>
                      <a:pt x="162" y="460"/>
                      <a:pt x="159" y="441"/>
                      <a:pt x="155" y="418"/>
                    </a:cubicBezTo>
                    <a:cubicBezTo>
                      <a:pt x="135" y="437"/>
                      <a:pt x="116" y="454"/>
                      <a:pt x="99" y="470"/>
                    </a:cubicBezTo>
                    <a:cubicBezTo>
                      <a:pt x="89" y="515"/>
                      <a:pt x="90" y="560"/>
                      <a:pt x="74" y="605"/>
                    </a:cubicBezTo>
                    <a:cubicBezTo>
                      <a:pt x="75" y="609"/>
                      <a:pt x="15" y="611"/>
                      <a:pt x="17" y="605"/>
                    </a:cubicBezTo>
                    <a:cubicBezTo>
                      <a:pt x="0" y="589"/>
                      <a:pt x="4" y="569"/>
                      <a:pt x="7" y="548"/>
                    </a:cubicBezTo>
                    <a:cubicBezTo>
                      <a:pt x="14" y="516"/>
                      <a:pt x="19" y="483"/>
                      <a:pt x="25" y="450"/>
                    </a:cubicBezTo>
                    <a:cubicBezTo>
                      <a:pt x="26" y="440"/>
                      <a:pt x="31" y="432"/>
                      <a:pt x="38" y="424"/>
                    </a:cubicBezTo>
                    <a:cubicBezTo>
                      <a:pt x="57" y="403"/>
                      <a:pt x="75" y="382"/>
                      <a:pt x="94" y="362"/>
                    </a:cubicBezTo>
                    <a:cubicBezTo>
                      <a:pt x="103" y="352"/>
                      <a:pt x="107" y="341"/>
                      <a:pt x="107" y="328"/>
                    </a:cubicBezTo>
                    <a:cubicBezTo>
                      <a:pt x="106" y="277"/>
                      <a:pt x="107" y="226"/>
                      <a:pt x="107" y="179"/>
                    </a:cubicBezTo>
                    <a:cubicBezTo>
                      <a:pt x="103" y="175"/>
                      <a:pt x="103" y="173"/>
                      <a:pt x="101" y="173"/>
                    </a:cubicBezTo>
                    <a:cubicBezTo>
                      <a:pt x="55" y="163"/>
                      <a:pt x="49" y="121"/>
                      <a:pt x="33" y="87"/>
                    </a:cubicBezTo>
                    <a:cubicBezTo>
                      <a:pt x="43" y="87"/>
                      <a:pt x="53" y="92"/>
                      <a:pt x="61" y="85"/>
                    </a:cubicBezTo>
                    <a:cubicBezTo>
                      <a:pt x="72" y="77"/>
                      <a:pt x="59" y="53"/>
                      <a:pt x="83" y="53"/>
                    </a:cubicBezTo>
                    <a:cubicBezTo>
                      <a:pt x="87" y="73"/>
                      <a:pt x="97" y="92"/>
                      <a:pt x="106" y="110"/>
                    </a:cubicBezTo>
                    <a:cubicBezTo>
                      <a:pt x="108" y="93"/>
                      <a:pt x="108" y="78"/>
                      <a:pt x="103" y="63"/>
                    </a:cubicBezTo>
                    <a:cubicBezTo>
                      <a:pt x="104" y="58"/>
                      <a:pt x="105" y="53"/>
                      <a:pt x="105" y="48"/>
                    </a:cubicBezTo>
                    <a:cubicBezTo>
                      <a:pt x="105" y="33"/>
                      <a:pt x="106" y="18"/>
                      <a:pt x="123" y="12"/>
                    </a:cubicBezTo>
                    <a:cubicBezTo>
                      <a:pt x="141" y="6"/>
                      <a:pt x="195" y="11"/>
                      <a:pt x="191" y="0"/>
                    </a:cubicBezTo>
                    <a:close/>
                    <a:moveTo>
                      <a:pt x="137" y="130"/>
                    </a:moveTo>
                    <a:cubicBezTo>
                      <a:pt x="137" y="130"/>
                      <a:pt x="137" y="130"/>
                      <a:pt x="137" y="13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800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44" name="Freeform 72">
                <a:extLst>
                  <a:ext uri="{FF2B5EF4-FFF2-40B4-BE49-F238E27FC236}">
                    <a16:creationId xmlns="" xmlns:a16="http://schemas.microsoft.com/office/drawing/2014/main" id="{CFF95AD3-BD37-437A-A6B8-0E59BC0880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9144" y="3563928"/>
                <a:ext cx="423278" cy="422893"/>
              </a:xfrm>
              <a:custGeom>
                <a:avLst/>
                <a:gdLst>
                  <a:gd name="T0" fmla="*/ 300 w 465"/>
                  <a:gd name="T1" fmla="*/ 453 h 465"/>
                  <a:gd name="T2" fmla="*/ 256 w 465"/>
                  <a:gd name="T3" fmla="*/ 422 h 465"/>
                  <a:gd name="T4" fmla="*/ 220 w 465"/>
                  <a:gd name="T5" fmla="*/ 462 h 465"/>
                  <a:gd name="T6" fmla="*/ 190 w 465"/>
                  <a:gd name="T7" fmla="*/ 418 h 465"/>
                  <a:gd name="T8" fmla="*/ 142 w 465"/>
                  <a:gd name="T9" fmla="*/ 443 h 465"/>
                  <a:gd name="T10" fmla="*/ 130 w 465"/>
                  <a:gd name="T11" fmla="*/ 392 h 465"/>
                  <a:gd name="T12" fmla="*/ 77 w 465"/>
                  <a:gd name="T13" fmla="*/ 406 h 465"/>
                  <a:gd name="T14" fmla="*/ 75 w 465"/>
                  <a:gd name="T15" fmla="*/ 394 h 465"/>
                  <a:gd name="T16" fmla="*/ 74 w 465"/>
                  <a:gd name="T17" fmla="*/ 349 h 465"/>
                  <a:gd name="T18" fmla="*/ 28 w 465"/>
                  <a:gd name="T19" fmla="*/ 333 h 465"/>
                  <a:gd name="T20" fmla="*/ 50 w 465"/>
                  <a:gd name="T21" fmla="*/ 287 h 465"/>
                  <a:gd name="T22" fmla="*/ 7 w 465"/>
                  <a:gd name="T23" fmla="*/ 256 h 465"/>
                  <a:gd name="T24" fmla="*/ 41 w 465"/>
                  <a:gd name="T25" fmla="*/ 219 h 465"/>
                  <a:gd name="T26" fmla="*/ 9 w 465"/>
                  <a:gd name="T27" fmla="*/ 180 h 465"/>
                  <a:gd name="T28" fmla="*/ 58 w 465"/>
                  <a:gd name="T29" fmla="*/ 157 h 465"/>
                  <a:gd name="T30" fmla="*/ 42 w 465"/>
                  <a:gd name="T31" fmla="*/ 106 h 465"/>
                  <a:gd name="T32" fmla="*/ 95 w 465"/>
                  <a:gd name="T33" fmla="*/ 100 h 465"/>
                  <a:gd name="T34" fmla="*/ 99 w 465"/>
                  <a:gd name="T35" fmla="*/ 47 h 465"/>
                  <a:gd name="T36" fmla="*/ 148 w 465"/>
                  <a:gd name="T37" fmla="*/ 61 h 465"/>
                  <a:gd name="T38" fmla="*/ 173 w 465"/>
                  <a:gd name="T39" fmla="*/ 14 h 465"/>
                  <a:gd name="T40" fmla="*/ 211 w 465"/>
                  <a:gd name="T41" fmla="*/ 42 h 465"/>
                  <a:gd name="T42" fmla="*/ 250 w 465"/>
                  <a:gd name="T43" fmla="*/ 4 h 465"/>
                  <a:gd name="T44" fmla="*/ 278 w 465"/>
                  <a:gd name="T45" fmla="*/ 46 h 465"/>
                  <a:gd name="T46" fmla="*/ 328 w 465"/>
                  <a:gd name="T47" fmla="*/ 27 h 465"/>
                  <a:gd name="T48" fmla="*/ 339 w 465"/>
                  <a:gd name="T49" fmla="*/ 72 h 465"/>
                  <a:gd name="T50" fmla="*/ 393 w 465"/>
                  <a:gd name="T51" fmla="*/ 71 h 465"/>
                  <a:gd name="T52" fmla="*/ 387 w 465"/>
                  <a:gd name="T53" fmla="*/ 118 h 465"/>
                  <a:gd name="T54" fmla="*/ 439 w 465"/>
                  <a:gd name="T55" fmla="*/ 127 h 465"/>
                  <a:gd name="T56" fmla="*/ 415 w 465"/>
                  <a:gd name="T57" fmla="*/ 175 h 465"/>
                  <a:gd name="T58" fmla="*/ 462 w 465"/>
                  <a:gd name="T59" fmla="*/ 207 h 465"/>
                  <a:gd name="T60" fmla="*/ 425 w 465"/>
                  <a:gd name="T61" fmla="*/ 243 h 465"/>
                  <a:gd name="T62" fmla="*/ 458 w 465"/>
                  <a:gd name="T63" fmla="*/ 284 h 465"/>
                  <a:gd name="T64" fmla="*/ 409 w 465"/>
                  <a:gd name="T65" fmla="*/ 309 h 465"/>
                  <a:gd name="T66" fmla="*/ 433 w 465"/>
                  <a:gd name="T67" fmla="*/ 322 h 465"/>
                  <a:gd name="T68" fmla="*/ 395 w 465"/>
                  <a:gd name="T69" fmla="*/ 349 h 465"/>
                  <a:gd name="T70" fmla="*/ 380 w 465"/>
                  <a:gd name="T71" fmla="*/ 374 h 465"/>
                  <a:gd name="T72" fmla="*/ 393 w 465"/>
                  <a:gd name="T73" fmla="*/ 390 h 465"/>
                  <a:gd name="T74" fmla="*/ 369 w 465"/>
                  <a:gd name="T75" fmla="*/ 417 h 465"/>
                  <a:gd name="T76" fmla="*/ 319 w 465"/>
                  <a:gd name="T77" fmla="*/ 405 h 465"/>
                  <a:gd name="T78" fmla="*/ 233 w 465"/>
                  <a:gd name="T79" fmla="*/ 134 h 465"/>
                  <a:gd name="T80" fmla="*/ 235 w 465"/>
                  <a:gd name="T81" fmla="*/ 331 h 465"/>
                  <a:gd name="T82" fmla="*/ 233 w 465"/>
                  <a:gd name="T83" fmla="*/ 134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65" h="465">
                    <a:moveTo>
                      <a:pt x="329" y="442"/>
                    </a:moveTo>
                    <a:cubicBezTo>
                      <a:pt x="320" y="446"/>
                      <a:pt x="311" y="452"/>
                      <a:pt x="300" y="453"/>
                    </a:cubicBezTo>
                    <a:cubicBezTo>
                      <a:pt x="285" y="446"/>
                      <a:pt x="288" y="430"/>
                      <a:pt x="279" y="419"/>
                    </a:cubicBezTo>
                    <a:cubicBezTo>
                      <a:pt x="271" y="416"/>
                      <a:pt x="263" y="420"/>
                      <a:pt x="256" y="422"/>
                    </a:cubicBezTo>
                    <a:cubicBezTo>
                      <a:pt x="250" y="434"/>
                      <a:pt x="257" y="447"/>
                      <a:pt x="250" y="459"/>
                    </a:cubicBezTo>
                    <a:cubicBezTo>
                      <a:pt x="240" y="465"/>
                      <a:pt x="229" y="462"/>
                      <a:pt x="220" y="462"/>
                    </a:cubicBezTo>
                    <a:cubicBezTo>
                      <a:pt x="209" y="449"/>
                      <a:pt x="217" y="435"/>
                      <a:pt x="212" y="423"/>
                    </a:cubicBezTo>
                    <a:cubicBezTo>
                      <a:pt x="205" y="418"/>
                      <a:pt x="197" y="418"/>
                      <a:pt x="190" y="418"/>
                    </a:cubicBezTo>
                    <a:cubicBezTo>
                      <a:pt x="180" y="428"/>
                      <a:pt x="182" y="444"/>
                      <a:pt x="170" y="452"/>
                    </a:cubicBezTo>
                    <a:cubicBezTo>
                      <a:pt x="159" y="452"/>
                      <a:pt x="150" y="449"/>
                      <a:pt x="142" y="443"/>
                    </a:cubicBezTo>
                    <a:cubicBezTo>
                      <a:pt x="136" y="428"/>
                      <a:pt x="149" y="417"/>
                      <a:pt x="148" y="404"/>
                    </a:cubicBezTo>
                    <a:cubicBezTo>
                      <a:pt x="144" y="397"/>
                      <a:pt x="135" y="396"/>
                      <a:pt x="130" y="392"/>
                    </a:cubicBezTo>
                    <a:cubicBezTo>
                      <a:pt x="115" y="397"/>
                      <a:pt x="113" y="415"/>
                      <a:pt x="97" y="416"/>
                    </a:cubicBezTo>
                    <a:cubicBezTo>
                      <a:pt x="91" y="413"/>
                      <a:pt x="84" y="409"/>
                      <a:pt x="77" y="406"/>
                    </a:cubicBezTo>
                    <a:cubicBezTo>
                      <a:pt x="77" y="406"/>
                      <a:pt x="77" y="406"/>
                      <a:pt x="77" y="406"/>
                    </a:cubicBezTo>
                    <a:cubicBezTo>
                      <a:pt x="76" y="402"/>
                      <a:pt x="75" y="398"/>
                      <a:pt x="75" y="394"/>
                    </a:cubicBezTo>
                    <a:cubicBezTo>
                      <a:pt x="80" y="386"/>
                      <a:pt x="86" y="377"/>
                      <a:pt x="91" y="368"/>
                    </a:cubicBezTo>
                    <a:cubicBezTo>
                      <a:pt x="94" y="355"/>
                      <a:pt x="88" y="349"/>
                      <a:pt x="74" y="349"/>
                    </a:cubicBezTo>
                    <a:cubicBezTo>
                      <a:pt x="63" y="347"/>
                      <a:pt x="58" y="358"/>
                      <a:pt x="49" y="361"/>
                    </a:cubicBezTo>
                    <a:cubicBezTo>
                      <a:pt x="34" y="357"/>
                      <a:pt x="31" y="345"/>
                      <a:pt x="28" y="333"/>
                    </a:cubicBezTo>
                    <a:cubicBezTo>
                      <a:pt x="34" y="320"/>
                      <a:pt x="49" y="319"/>
                      <a:pt x="57" y="309"/>
                    </a:cubicBezTo>
                    <a:cubicBezTo>
                      <a:pt x="58" y="300"/>
                      <a:pt x="54" y="294"/>
                      <a:pt x="50" y="287"/>
                    </a:cubicBezTo>
                    <a:cubicBezTo>
                      <a:pt x="37" y="282"/>
                      <a:pt x="24" y="295"/>
                      <a:pt x="10" y="286"/>
                    </a:cubicBezTo>
                    <a:cubicBezTo>
                      <a:pt x="5" y="277"/>
                      <a:pt x="3" y="267"/>
                      <a:pt x="7" y="256"/>
                    </a:cubicBezTo>
                    <a:cubicBezTo>
                      <a:pt x="17" y="246"/>
                      <a:pt x="32" y="252"/>
                      <a:pt x="42" y="243"/>
                    </a:cubicBezTo>
                    <a:cubicBezTo>
                      <a:pt x="46" y="236"/>
                      <a:pt x="45" y="228"/>
                      <a:pt x="41" y="219"/>
                    </a:cubicBezTo>
                    <a:cubicBezTo>
                      <a:pt x="32" y="217"/>
                      <a:pt x="22" y="214"/>
                      <a:pt x="11" y="212"/>
                    </a:cubicBezTo>
                    <a:cubicBezTo>
                      <a:pt x="0" y="202"/>
                      <a:pt x="6" y="191"/>
                      <a:pt x="9" y="180"/>
                    </a:cubicBezTo>
                    <a:cubicBezTo>
                      <a:pt x="22" y="168"/>
                      <a:pt x="37" y="182"/>
                      <a:pt x="50" y="177"/>
                    </a:cubicBezTo>
                    <a:cubicBezTo>
                      <a:pt x="55" y="171"/>
                      <a:pt x="57" y="164"/>
                      <a:pt x="58" y="157"/>
                    </a:cubicBezTo>
                    <a:cubicBezTo>
                      <a:pt x="51" y="144"/>
                      <a:pt x="32" y="145"/>
                      <a:pt x="28" y="129"/>
                    </a:cubicBezTo>
                    <a:cubicBezTo>
                      <a:pt x="30" y="119"/>
                      <a:pt x="35" y="112"/>
                      <a:pt x="42" y="106"/>
                    </a:cubicBezTo>
                    <a:cubicBezTo>
                      <a:pt x="57" y="101"/>
                      <a:pt x="66" y="117"/>
                      <a:pt x="79" y="118"/>
                    </a:cubicBezTo>
                    <a:cubicBezTo>
                      <a:pt x="86" y="114"/>
                      <a:pt x="91" y="107"/>
                      <a:pt x="95" y="100"/>
                    </a:cubicBezTo>
                    <a:cubicBezTo>
                      <a:pt x="91" y="88"/>
                      <a:pt x="78" y="82"/>
                      <a:pt x="75" y="69"/>
                    </a:cubicBezTo>
                    <a:cubicBezTo>
                      <a:pt x="78" y="57"/>
                      <a:pt x="87" y="51"/>
                      <a:pt x="99" y="47"/>
                    </a:cubicBezTo>
                    <a:cubicBezTo>
                      <a:pt x="113" y="51"/>
                      <a:pt x="116" y="67"/>
                      <a:pt x="128" y="73"/>
                    </a:cubicBezTo>
                    <a:cubicBezTo>
                      <a:pt x="135" y="70"/>
                      <a:pt x="142" y="66"/>
                      <a:pt x="148" y="61"/>
                    </a:cubicBezTo>
                    <a:cubicBezTo>
                      <a:pt x="149" y="48"/>
                      <a:pt x="138" y="38"/>
                      <a:pt x="140" y="24"/>
                    </a:cubicBezTo>
                    <a:cubicBezTo>
                      <a:pt x="149" y="15"/>
                      <a:pt x="159" y="10"/>
                      <a:pt x="173" y="14"/>
                    </a:cubicBezTo>
                    <a:cubicBezTo>
                      <a:pt x="181" y="22"/>
                      <a:pt x="181" y="34"/>
                      <a:pt x="187" y="44"/>
                    </a:cubicBezTo>
                    <a:cubicBezTo>
                      <a:pt x="195" y="48"/>
                      <a:pt x="204" y="45"/>
                      <a:pt x="211" y="42"/>
                    </a:cubicBezTo>
                    <a:cubicBezTo>
                      <a:pt x="216" y="30"/>
                      <a:pt x="210" y="16"/>
                      <a:pt x="217" y="4"/>
                    </a:cubicBezTo>
                    <a:cubicBezTo>
                      <a:pt x="228" y="0"/>
                      <a:pt x="239" y="0"/>
                      <a:pt x="250" y="4"/>
                    </a:cubicBezTo>
                    <a:cubicBezTo>
                      <a:pt x="257" y="16"/>
                      <a:pt x="250" y="30"/>
                      <a:pt x="255" y="41"/>
                    </a:cubicBezTo>
                    <a:cubicBezTo>
                      <a:pt x="262" y="46"/>
                      <a:pt x="270" y="45"/>
                      <a:pt x="278" y="46"/>
                    </a:cubicBezTo>
                    <a:cubicBezTo>
                      <a:pt x="287" y="36"/>
                      <a:pt x="286" y="22"/>
                      <a:pt x="296" y="13"/>
                    </a:cubicBezTo>
                    <a:cubicBezTo>
                      <a:pt x="308" y="12"/>
                      <a:pt x="320" y="13"/>
                      <a:pt x="328" y="27"/>
                    </a:cubicBezTo>
                    <a:cubicBezTo>
                      <a:pt x="325" y="37"/>
                      <a:pt x="322" y="48"/>
                      <a:pt x="319" y="58"/>
                    </a:cubicBezTo>
                    <a:cubicBezTo>
                      <a:pt x="324" y="66"/>
                      <a:pt x="331" y="69"/>
                      <a:pt x="339" y="72"/>
                    </a:cubicBezTo>
                    <a:cubicBezTo>
                      <a:pt x="351" y="67"/>
                      <a:pt x="354" y="52"/>
                      <a:pt x="368" y="47"/>
                    </a:cubicBezTo>
                    <a:cubicBezTo>
                      <a:pt x="380" y="50"/>
                      <a:pt x="389" y="57"/>
                      <a:pt x="393" y="71"/>
                    </a:cubicBezTo>
                    <a:cubicBezTo>
                      <a:pt x="386" y="80"/>
                      <a:pt x="379" y="90"/>
                      <a:pt x="373" y="99"/>
                    </a:cubicBezTo>
                    <a:cubicBezTo>
                      <a:pt x="375" y="108"/>
                      <a:pt x="382" y="113"/>
                      <a:pt x="387" y="118"/>
                    </a:cubicBezTo>
                    <a:cubicBezTo>
                      <a:pt x="400" y="117"/>
                      <a:pt x="408" y="105"/>
                      <a:pt x="421" y="105"/>
                    </a:cubicBezTo>
                    <a:cubicBezTo>
                      <a:pt x="432" y="108"/>
                      <a:pt x="435" y="118"/>
                      <a:pt x="439" y="127"/>
                    </a:cubicBezTo>
                    <a:cubicBezTo>
                      <a:pt x="437" y="144"/>
                      <a:pt x="419" y="144"/>
                      <a:pt x="410" y="155"/>
                    </a:cubicBezTo>
                    <a:cubicBezTo>
                      <a:pt x="408" y="163"/>
                      <a:pt x="414" y="169"/>
                      <a:pt x="415" y="175"/>
                    </a:cubicBezTo>
                    <a:cubicBezTo>
                      <a:pt x="430" y="183"/>
                      <a:pt x="443" y="169"/>
                      <a:pt x="456" y="177"/>
                    </a:cubicBezTo>
                    <a:cubicBezTo>
                      <a:pt x="463" y="186"/>
                      <a:pt x="463" y="196"/>
                      <a:pt x="462" y="207"/>
                    </a:cubicBezTo>
                    <a:cubicBezTo>
                      <a:pt x="452" y="218"/>
                      <a:pt x="438" y="214"/>
                      <a:pt x="426" y="220"/>
                    </a:cubicBezTo>
                    <a:cubicBezTo>
                      <a:pt x="422" y="227"/>
                      <a:pt x="423" y="235"/>
                      <a:pt x="425" y="243"/>
                    </a:cubicBezTo>
                    <a:cubicBezTo>
                      <a:pt x="435" y="251"/>
                      <a:pt x="448" y="248"/>
                      <a:pt x="459" y="253"/>
                    </a:cubicBezTo>
                    <a:cubicBezTo>
                      <a:pt x="465" y="265"/>
                      <a:pt x="462" y="275"/>
                      <a:pt x="458" y="284"/>
                    </a:cubicBezTo>
                    <a:cubicBezTo>
                      <a:pt x="444" y="296"/>
                      <a:pt x="431" y="282"/>
                      <a:pt x="418" y="287"/>
                    </a:cubicBezTo>
                    <a:cubicBezTo>
                      <a:pt x="412" y="293"/>
                      <a:pt x="410" y="300"/>
                      <a:pt x="409" y="309"/>
                    </a:cubicBezTo>
                    <a:cubicBezTo>
                      <a:pt x="416" y="315"/>
                      <a:pt x="423" y="321"/>
                      <a:pt x="433" y="322"/>
                    </a:cubicBezTo>
                    <a:cubicBezTo>
                      <a:pt x="433" y="322"/>
                      <a:pt x="433" y="322"/>
                      <a:pt x="433" y="322"/>
                    </a:cubicBezTo>
                    <a:cubicBezTo>
                      <a:pt x="445" y="338"/>
                      <a:pt x="434" y="349"/>
                      <a:pt x="424" y="361"/>
                    </a:cubicBezTo>
                    <a:cubicBezTo>
                      <a:pt x="414" y="358"/>
                      <a:pt x="406" y="350"/>
                      <a:pt x="395" y="349"/>
                    </a:cubicBezTo>
                    <a:cubicBezTo>
                      <a:pt x="380" y="341"/>
                      <a:pt x="380" y="357"/>
                      <a:pt x="373" y="362"/>
                    </a:cubicBezTo>
                    <a:cubicBezTo>
                      <a:pt x="373" y="368"/>
                      <a:pt x="376" y="371"/>
                      <a:pt x="380" y="374"/>
                    </a:cubicBezTo>
                    <a:cubicBezTo>
                      <a:pt x="383" y="378"/>
                      <a:pt x="386" y="383"/>
                      <a:pt x="390" y="387"/>
                    </a:cubicBezTo>
                    <a:cubicBezTo>
                      <a:pt x="391" y="388"/>
                      <a:pt x="392" y="389"/>
                      <a:pt x="393" y="390"/>
                    </a:cubicBezTo>
                    <a:cubicBezTo>
                      <a:pt x="393" y="390"/>
                      <a:pt x="393" y="390"/>
                      <a:pt x="393" y="390"/>
                    </a:cubicBezTo>
                    <a:cubicBezTo>
                      <a:pt x="393" y="406"/>
                      <a:pt x="381" y="412"/>
                      <a:pt x="369" y="417"/>
                    </a:cubicBezTo>
                    <a:cubicBezTo>
                      <a:pt x="354" y="414"/>
                      <a:pt x="352" y="397"/>
                      <a:pt x="339" y="392"/>
                    </a:cubicBezTo>
                    <a:cubicBezTo>
                      <a:pt x="331" y="394"/>
                      <a:pt x="323" y="397"/>
                      <a:pt x="319" y="405"/>
                    </a:cubicBezTo>
                    <a:cubicBezTo>
                      <a:pt x="322" y="418"/>
                      <a:pt x="326" y="430"/>
                      <a:pt x="329" y="442"/>
                    </a:cubicBezTo>
                    <a:close/>
                    <a:moveTo>
                      <a:pt x="233" y="134"/>
                    </a:moveTo>
                    <a:cubicBezTo>
                      <a:pt x="179" y="134"/>
                      <a:pt x="133" y="179"/>
                      <a:pt x="134" y="232"/>
                    </a:cubicBezTo>
                    <a:cubicBezTo>
                      <a:pt x="135" y="288"/>
                      <a:pt x="179" y="331"/>
                      <a:pt x="235" y="331"/>
                    </a:cubicBezTo>
                    <a:cubicBezTo>
                      <a:pt x="290" y="330"/>
                      <a:pt x="333" y="286"/>
                      <a:pt x="333" y="231"/>
                    </a:cubicBezTo>
                    <a:cubicBezTo>
                      <a:pt x="333" y="177"/>
                      <a:pt x="288" y="133"/>
                      <a:pt x="233" y="1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800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45" name="Freeform 73">
                <a:extLst>
                  <a:ext uri="{FF2B5EF4-FFF2-40B4-BE49-F238E27FC236}">
                    <a16:creationId xmlns="" xmlns:a16="http://schemas.microsoft.com/office/drawing/2014/main" id="{BDBBFCE6-B281-42A2-BA62-3B794F2247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0774" y="3693723"/>
                <a:ext cx="543059" cy="305037"/>
              </a:xfrm>
              <a:custGeom>
                <a:avLst/>
                <a:gdLst>
                  <a:gd name="T0" fmla="*/ 37 w 597"/>
                  <a:gd name="T1" fmla="*/ 181 h 335"/>
                  <a:gd name="T2" fmla="*/ 15 w 597"/>
                  <a:gd name="T3" fmla="*/ 137 h 335"/>
                  <a:gd name="T4" fmla="*/ 63 w 597"/>
                  <a:gd name="T5" fmla="*/ 118 h 335"/>
                  <a:gd name="T6" fmla="*/ 70 w 597"/>
                  <a:gd name="T7" fmla="*/ 70 h 335"/>
                  <a:gd name="T8" fmla="*/ 120 w 597"/>
                  <a:gd name="T9" fmla="*/ 82 h 335"/>
                  <a:gd name="T10" fmla="*/ 159 w 597"/>
                  <a:gd name="T11" fmla="*/ 44 h 335"/>
                  <a:gd name="T12" fmla="*/ 187 w 597"/>
                  <a:gd name="T13" fmla="*/ 86 h 335"/>
                  <a:gd name="T14" fmla="*/ 241 w 597"/>
                  <a:gd name="T15" fmla="*/ 78 h 335"/>
                  <a:gd name="T16" fmla="*/ 239 w 597"/>
                  <a:gd name="T17" fmla="*/ 130 h 335"/>
                  <a:gd name="T18" fmla="*/ 268 w 597"/>
                  <a:gd name="T19" fmla="*/ 153 h 335"/>
                  <a:gd name="T20" fmla="*/ 310 w 597"/>
                  <a:gd name="T21" fmla="*/ 118 h 335"/>
                  <a:gd name="T22" fmla="*/ 299 w 597"/>
                  <a:gd name="T23" fmla="*/ 67 h 335"/>
                  <a:gd name="T24" fmla="*/ 352 w 597"/>
                  <a:gd name="T25" fmla="*/ 64 h 335"/>
                  <a:gd name="T26" fmla="*/ 367 w 597"/>
                  <a:gd name="T27" fmla="*/ 16 h 335"/>
                  <a:gd name="T28" fmla="*/ 413 w 597"/>
                  <a:gd name="T29" fmla="*/ 37 h 335"/>
                  <a:gd name="T30" fmla="*/ 453 w 597"/>
                  <a:gd name="T31" fmla="*/ 3 h 335"/>
                  <a:gd name="T32" fmla="*/ 480 w 597"/>
                  <a:gd name="T33" fmla="*/ 47 h 335"/>
                  <a:gd name="T34" fmla="*/ 532 w 597"/>
                  <a:gd name="T35" fmla="*/ 36 h 335"/>
                  <a:gd name="T36" fmla="*/ 534 w 597"/>
                  <a:gd name="T37" fmla="*/ 87 h 335"/>
                  <a:gd name="T38" fmla="*/ 578 w 597"/>
                  <a:gd name="T39" fmla="*/ 103 h 335"/>
                  <a:gd name="T40" fmla="*/ 560 w 597"/>
                  <a:gd name="T41" fmla="*/ 151 h 335"/>
                  <a:gd name="T42" fmla="*/ 595 w 597"/>
                  <a:gd name="T43" fmla="*/ 189 h 335"/>
                  <a:gd name="T44" fmla="*/ 550 w 597"/>
                  <a:gd name="T45" fmla="*/ 218 h 335"/>
                  <a:gd name="T46" fmla="*/ 561 w 597"/>
                  <a:gd name="T47" fmla="*/ 270 h 335"/>
                  <a:gd name="T48" fmla="*/ 537 w 597"/>
                  <a:gd name="T49" fmla="*/ 291 h 335"/>
                  <a:gd name="T50" fmla="*/ 480 w 597"/>
                  <a:gd name="T51" fmla="*/ 266 h 335"/>
                  <a:gd name="T52" fmla="*/ 452 w 597"/>
                  <a:gd name="T53" fmla="*/ 305 h 335"/>
                  <a:gd name="T54" fmla="*/ 432 w 597"/>
                  <a:gd name="T55" fmla="*/ 295 h 335"/>
                  <a:gd name="T56" fmla="*/ 382 w 597"/>
                  <a:gd name="T57" fmla="*/ 329 h 335"/>
                  <a:gd name="T58" fmla="*/ 381 w 597"/>
                  <a:gd name="T59" fmla="*/ 286 h 335"/>
                  <a:gd name="T60" fmla="*/ 349 w 597"/>
                  <a:gd name="T61" fmla="*/ 283 h 335"/>
                  <a:gd name="T62" fmla="*/ 306 w 597"/>
                  <a:gd name="T63" fmla="*/ 278 h 335"/>
                  <a:gd name="T64" fmla="*/ 314 w 597"/>
                  <a:gd name="T65" fmla="*/ 225 h 335"/>
                  <a:gd name="T66" fmla="*/ 269 w 597"/>
                  <a:gd name="T67" fmla="*/ 194 h 335"/>
                  <a:gd name="T68" fmla="*/ 280 w 597"/>
                  <a:gd name="T69" fmla="*/ 243 h 335"/>
                  <a:gd name="T70" fmla="*/ 229 w 597"/>
                  <a:gd name="T71" fmla="*/ 259 h 335"/>
                  <a:gd name="T72" fmla="*/ 221 w 597"/>
                  <a:gd name="T73" fmla="*/ 313 h 335"/>
                  <a:gd name="T74" fmla="*/ 173 w 597"/>
                  <a:gd name="T75" fmla="*/ 295 h 335"/>
                  <a:gd name="T76" fmla="*/ 133 w 597"/>
                  <a:gd name="T77" fmla="*/ 333 h 335"/>
                  <a:gd name="T78" fmla="*/ 105 w 597"/>
                  <a:gd name="T79" fmla="*/ 288 h 335"/>
                  <a:gd name="T80" fmla="*/ 62 w 597"/>
                  <a:gd name="T81" fmla="*/ 297 h 335"/>
                  <a:gd name="T82" fmla="*/ 33 w 597"/>
                  <a:gd name="T83" fmla="*/ 280 h 335"/>
                  <a:gd name="T84" fmla="*/ 55 w 597"/>
                  <a:gd name="T85" fmla="*/ 243 h 335"/>
                  <a:gd name="T86" fmla="*/ 23 w 597"/>
                  <a:gd name="T87" fmla="*/ 224 h 335"/>
                  <a:gd name="T88" fmla="*/ 0 w 597"/>
                  <a:gd name="T89" fmla="*/ 200 h 335"/>
                  <a:gd name="T90" fmla="*/ 430 w 597"/>
                  <a:gd name="T91" fmla="*/ 235 h 335"/>
                  <a:gd name="T92" fmla="*/ 430 w 597"/>
                  <a:gd name="T93" fmla="*/ 98 h 335"/>
                  <a:gd name="T94" fmla="*/ 430 w 597"/>
                  <a:gd name="T95" fmla="*/ 235 h 335"/>
                  <a:gd name="T96" fmla="*/ 145 w 597"/>
                  <a:gd name="T97" fmla="*/ 239 h 335"/>
                  <a:gd name="T98" fmla="*/ 153 w 597"/>
                  <a:gd name="T99" fmla="*/ 142 h 335"/>
                  <a:gd name="T100" fmla="*/ 295 w 597"/>
                  <a:gd name="T101" fmla="*/ 186 h 335"/>
                  <a:gd name="T102" fmla="*/ 295 w 597"/>
                  <a:gd name="T103" fmla="*/ 186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97" h="335">
                    <a:moveTo>
                      <a:pt x="8" y="186"/>
                    </a:moveTo>
                    <a:cubicBezTo>
                      <a:pt x="17" y="185"/>
                      <a:pt x="27" y="183"/>
                      <a:pt x="37" y="181"/>
                    </a:cubicBezTo>
                    <a:cubicBezTo>
                      <a:pt x="43" y="173"/>
                      <a:pt x="42" y="165"/>
                      <a:pt x="43" y="155"/>
                    </a:cubicBezTo>
                    <a:cubicBezTo>
                      <a:pt x="33" y="149"/>
                      <a:pt x="24" y="143"/>
                      <a:pt x="15" y="137"/>
                    </a:cubicBezTo>
                    <a:cubicBezTo>
                      <a:pt x="10" y="124"/>
                      <a:pt x="19" y="115"/>
                      <a:pt x="25" y="107"/>
                    </a:cubicBezTo>
                    <a:cubicBezTo>
                      <a:pt x="41" y="101"/>
                      <a:pt x="50" y="116"/>
                      <a:pt x="63" y="118"/>
                    </a:cubicBezTo>
                    <a:cubicBezTo>
                      <a:pt x="71" y="115"/>
                      <a:pt x="76" y="108"/>
                      <a:pt x="82" y="100"/>
                    </a:cubicBezTo>
                    <a:cubicBezTo>
                      <a:pt x="78" y="90"/>
                      <a:pt x="74" y="80"/>
                      <a:pt x="70" y="70"/>
                    </a:cubicBezTo>
                    <a:cubicBezTo>
                      <a:pt x="74" y="56"/>
                      <a:pt x="85" y="54"/>
                      <a:pt x="96" y="51"/>
                    </a:cubicBezTo>
                    <a:cubicBezTo>
                      <a:pt x="112" y="55"/>
                      <a:pt x="110" y="72"/>
                      <a:pt x="120" y="82"/>
                    </a:cubicBezTo>
                    <a:cubicBezTo>
                      <a:pt x="128" y="83"/>
                      <a:pt x="137" y="83"/>
                      <a:pt x="145" y="80"/>
                    </a:cubicBezTo>
                    <a:cubicBezTo>
                      <a:pt x="153" y="69"/>
                      <a:pt x="147" y="54"/>
                      <a:pt x="159" y="44"/>
                    </a:cubicBezTo>
                    <a:cubicBezTo>
                      <a:pt x="169" y="40"/>
                      <a:pt x="179" y="44"/>
                      <a:pt x="188" y="49"/>
                    </a:cubicBezTo>
                    <a:cubicBezTo>
                      <a:pt x="195" y="62"/>
                      <a:pt x="186" y="74"/>
                      <a:pt x="187" y="86"/>
                    </a:cubicBezTo>
                    <a:cubicBezTo>
                      <a:pt x="193" y="94"/>
                      <a:pt x="201" y="96"/>
                      <a:pt x="208" y="99"/>
                    </a:cubicBezTo>
                    <a:cubicBezTo>
                      <a:pt x="222" y="96"/>
                      <a:pt x="226" y="80"/>
                      <a:pt x="241" y="78"/>
                    </a:cubicBezTo>
                    <a:cubicBezTo>
                      <a:pt x="251" y="82"/>
                      <a:pt x="256" y="91"/>
                      <a:pt x="262" y="98"/>
                    </a:cubicBezTo>
                    <a:cubicBezTo>
                      <a:pt x="261" y="115"/>
                      <a:pt x="246" y="119"/>
                      <a:pt x="239" y="130"/>
                    </a:cubicBezTo>
                    <a:cubicBezTo>
                      <a:pt x="239" y="138"/>
                      <a:pt x="244" y="145"/>
                      <a:pt x="249" y="152"/>
                    </a:cubicBezTo>
                    <a:cubicBezTo>
                      <a:pt x="255" y="156"/>
                      <a:pt x="261" y="154"/>
                      <a:pt x="268" y="153"/>
                    </a:cubicBezTo>
                    <a:cubicBezTo>
                      <a:pt x="264" y="139"/>
                      <a:pt x="264" y="127"/>
                      <a:pt x="272" y="116"/>
                    </a:cubicBezTo>
                    <a:cubicBezTo>
                      <a:pt x="286" y="109"/>
                      <a:pt x="298" y="120"/>
                      <a:pt x="310" y="118"/>
                    </a:cubicBezTo>
                    <a:cubicBezTo>
                      <a:pt x="317" y="112"/>
                      <a:pt x="321" y="104"/>
                      <a:pt x="322" y="96"/>
                    </a:cubicBezTo>
                    <a:cubicBezTo>
                      <a:pt x="317" y="84"/>
                      <a:pt x="303" y="80"/>
                      <a:pt x="299" y="67"/>
                    </a:cubicBezTo>
                    <a:cubicBezTo>
                      <a:pt x="302" y="56"/>
                      <a:pt x="309" y="48"/>
                      <a:pt x="320" y="43"/>
                    </a:cubicBezTo>
                    <a:cubicBezTo>
                      <a:pt x="334" y="44"/>
                      <a:pt x="339" y="60"/>
                      <a:pt x="352" y="64"/>
                    </a:cubicBezTo>
                    <a:cubicBezTo>
                      <a:pt x="360" y="62"/>
                      <a:pt x="367" y="58"/>
                      <a:pt x="372" y="51"/>
                    </a:cubicBezTo>
                    <a:cubicBezTo>
                      <a:pt x="374" y="39"/>
                      <a:pt x="364" y="28"/>
                      <a:pt x="367" y="16"/>
                    </a:cubicBezTo>
                    <a:cubicBezTo>
                      <a:pt x="375" y="6"/>
                      <a:pt x="385" y="4"/>
                      <a:pt x="397" y="5"/>
                    </a:cubicBezTo>
                    <a:cubicBezTo>
                      <a:pt x="408" y="13"/>
                      <a:pt x="406" y="27"/>
                      <a:pt x="413" y="37"/>
                    </a:cubicBezTo>
                    <a:cubicBezTo>
                      <a:pt x="421" y="42"/>
                      <a:pt x="429" y="40"/>
                      <a:pt x="438" y="38"/>
                    </a:cubicBezTo>
                    <a:cubicBezTo>
                      <a:pt x="446" y="28"/>
                      <a:pt x="442" y="13"/>
                      <a:pt x="453" y="3"/>
                    </a:cubicBezTo>
                    <a:cubicBezTo>
                      <a:pt x="462" y="0"/>
                      <a:pt x="472" y="4"/>
                      <a:pt x="481" y="8"/>
                    </a:cubicBezTo>
                    <a:cubicBezTo>
                      <a:pt x="491" y="21"/>
                      <a:pt x="479" y="33"/>
                      <a:pt x="480" y="47"/>
                    </a:cubicBezTo>
                    <a:cubicBezTo>
                      <a:pt x="485" y="54"/>
                      <a:pt x="493" y="56"/>
                      <a:pt x="500" y="59"/>
                    </a:cubicBezTo>
                    <a:cubicBezTo>
                      <a:pt x="514" y="56"/>
                      <a:pt x="517" y="39"/>
                      <a:pt x="532" y="36"/>
                    </a:cubicBezTo>
                    <a:cubicBezTo>
                      <a:pt x="543" y="40"/>
                      <a:pt x="551" y="47"/>
                      <a:pt x="554" y="58"/>
                    </a:cubicBezTo>
                    <a:cubicBezTo>
                      <a:pt x="553" y="72"/>
                      <a:pt x="539" y="76"/>
                      <a:pt x="534" y="87"/>
                    </a:cubicBezTo>
                    <a:cubicBezTo>
                      <a:pt x="534" y="97"/>
                      <a:pt x="540" y="103"/>
                      <a:pt x="547" y="111"/>
                    </a:cubicBezTo>
                    <a:cubicBezTo>
                      <a:pt x="557" y="108"/>
                      <a:pt x="568" y="105"/>
                      <a:pt x="578" y="103"/>
                    </a:cubicBezTo>
                    <a:cubicBezTo>
                      <a:pt x="592" y="108"/>
                      <a:pt x="592" y="120"/>
                      <a:pt x="594" y="130"/>
                    </a:cubicBezTo>
                    <a:cubicBezTo>
                      <a:pt x="588" y="146"/>
                      <a:pt x="571" y="142"/>
                      <a:pt x="560" y="151"/>
                    </a:cubicBezTo>
                    <a:cubicBezTo>
                      <a:pt x="556" y="158"/>
                      <a:pt x="558" y="166"/>
                      <a:pt x="560" y="175"/>
                    </a:cubicBezTo>
                    <a:cubicBezTo>
                      <a:pt x="570" y="183"/>
                      <a:pt x="585" y="179"/>
                      <a:pt x="595" y="189"/>
                    </a:cubicBezTo>
                    <a:cubicBezTo>
                      <a:pt x="597" y="201"/>
                      <a:pt x="595" y="211"/>
                      <a:pt x="588" y="220"/>
                    </a:cubicBezTo>
                    <a:cubicBezTo>
                      <a:pt x="575" y="226"/>
                      <a:pt x="564" y="216"/>
                      <a:pt x="550" y="218"/>
                    </a:cubicBezTo>
                    <a:cubicBezTo>
                      <a:pt x="545" y="224"/>
                      <a:pt x="537" y="230"/>
                      <a:pt x="540" y="242"/>
                    </a:cubicBezTo>
                    <a:cubicBezTo>
                      <a:pt x="544" y="253"/>
                      <a:pt x="559" y="256"/>
                      <a:pt x="561" y="270"/>
                    </a:cubicBezTo>
                    <a:cubicBezTo>
                      <a:pt x="558" y="275"/>
                      <a:pt x="555" y="280"/>
                      <a:pt x="552" y="285"/>
                    </a:cubicBezTo>
                    <a:cubicBezTo>
                      <a:pt x="548" y="289"/>
                      <a:pt x="543" y="292"/>
                      <a:pt x="537" y="291"/>
                    </a:cubicBezTo>
                    <a:cubicBezTo>
                      <a:pt x="526" y="288"/>
                      <a:pt x="521" y="277"/>
                      <a:pt x="512" y="271"/>
                    </a:cubicBezTo>
                    <a:cubicBezTo>
                      <a:pt x="502" y="257"/>
                      <a:pt x="497" y="260"/>
                      <a:pt x="480" y="266"/>
                    </a:cubicBezTo>
                    <a:cubicBezTo>
                      <a:pt x="463" y="272"/>
                      <a:pt x="454" y="275"/>
                      <a:pt x="454" y="290"/>
                    </a:cubicBezTo>
                    <a:cubicBezTo>
                      <a:pt x="454" y="295"/>
                      <a:pt x="453" y="300"/>
                      <a:pt x="452" y="305"/>
                    </a:cubicBezTo>
                    <a:cubicBezTo>
                      <a:pt x="450" y="302"/>
                      <a:pt x="450" y="297"/>
                      <a:pt x="444" y="295"/>
                    </a:cubicBezTo>
                    <a:cubicBezTo>
                      <a:pt x="440" y="295"/>
                      <a:pt x="436" y="295"/>
                      <a:pt x="432" y="295"/>
                    </a:cubicBezTo>
                    <a:cubicBezTo>
                      <a:pt x="408" y="295"/>
                      <a:pt x="421" y="319"/>
                      <a:pt x="410" y="327"/>
                    </a:cubicBezTo>
                    <a:cubicBezTo>
                      <a:pt x="402" y="334"/>
                      <a:pt x="392" y="329"/>
                      <a:pt x="382" y="329"/>
                    </a:cubicBezTo>
                    <a:cubicBezTo>
                      <a:pt x="380" y="327"/>
                      <a:pt x="379" y="324"/>
                      <a:pt x="377" y="321"/>
                    </a:cubicBezTo>
                    <a:cubicBezTo>
                      <a:pt x="376" y="309"/>
                      <a:pt x="385" y="298"/>
                      <a:pt x="381" y="286"/>
                    </a:cubicBezTo>
                    <a:cubicBezTo>
                      <a:pt x="377" y="281"/>
                      <a:pt x="372" y="279"/>
                      <a:pt x="366" y="278"/>
                    </a:cubicBezTo>
                    <a:cubicBezTo>
                      <a:pt x="358" y="272"/>
                      <a:pt x="354" y="278"/>
                      <a:pt x="349" y="283"/>
                    </a:cubicBezTo>
                    <a:cubicBezTo>
                      <a:pt x="344" y="289"/>
                      <a:pt x="339" y="297"/>
                      <a:pt x="329" y="298"/>
                    </a:cubicBezTo>
                    <a:cubicBezTo>
                      <a:pt x="318" y="295"/>
                      <a:pt x="312" y="288"/>
                      <a:pt x="306" y="278"/>
                    </a:cubicBezTo>
                    <a:cubicBezTo>
                      <a:pt x="307" y="264"/>
                      <a:pt x="322" y="259"/>
                      <a:pt x="327" y="247"/>
                    </a:cubicBezTo>
                    <a:cubicBezTo>
                      <a:pt x="326" y="238"/>
                      <a:pt x="321" y="231"/>
                      <a:pt x="314" y="225"/>
                    </a:cubicBezTo>
                    <a:cubicBezTo>
                      <a:pt x="301" y="224"/>
                      <a:pt x="290" y="235"/>
                      <a:pt x="276" y="230"/>
                    </a:cubicBezTo>
                    <a:cubicBezTo>
                      <a:pt x="268" y="220"/>
                      <a:pt x="265" y="208"/>
                      <a:pt x="269" y="194"/>
                    </a:cubicBezTo>
                    <a:cubicBezTo>
                      <a:pt x="248" y="193"/>
                      <a:pt x="252" y="208"/>
                      <a:pt x="250" y="219"/>
                    </a:cubicBezTo>
                    <a:cubicBezTo>
                      <a:pt x="257" y="231"/>
                      <a:pt x="273" y="230"/>
                      <a:pt x="280" y="243"/>
                    </a:cubicBezTo>
                    <a:cubicBezTo>
                      <a:pt x="281" y="254"/>
                      <a:pt x="274" y="262"/>
                      <a:pt x="268" y="270"/>
                    </a:cubicBezTo>
                    <a:cubicBezTo>
                      <a:pt x="252" y="275"/>
                      <a:pt x="243" y="259"/>
                      <a:pt x="229" y="259"/>
                    </a:cubicBezTo>
                    <a:cubicBezTo>
                      <a:pt x="222" y="262"/>
                      <a:pt x="217" y="268"/>
                      <a:pt x="212" y="275"/>
                    </a:cubicBezTo>
                    <a:cubicBezTo>
                      <a:pt x="211" y="288"/>
                      <a:pt x="226" y="298"/>
                      <a:pt x="221" y="313"/>
                    </a:cubicBezTo>
                    <a:cubicBezTo>
                      <a:pt x="214" y="321"/>
                      <a:pt x="205" y="324"/>
                      <a:pt x="195" y="325"/>
                    </a:cubicBezTo>
                    <a:cubicBezTo>
                      <a:pt x="182" y="318"/>
                      <a:pt x="182" y="303"/>
                      <a:pt x="173" y="295"/>
                    </a:cubicBezTo>
                    <a:cubicBezTo>
                      <a:pt x="165" y="292"/>
                      <a:pt x="157" y="294"/>
                      <a:pt x="149" y="297"/>
                    </a:cubicBezTo>
                    <a:cubicBezTo>
                      <a:pt x="140" y="307"/>
                      <a:pt x="147" y="324"/>
                      <a:pt x="133" y="333"/>
                    </a:cubicBezTo>
                    <a:cubicBezTo>
                      <a:pt x="122" y="335"/>
                      <a:pt x="112" y="333"/>
                      <a:pt x="104" y="326"/>
                    </a:cubicBezTo>
                    <a:cubicBezTo>
                      <a:pt x="98" y="313"/>
                      <a:pt x="109" y="302"/>
                      <a:pt x="105" y="288"/>
                    </a:cubicBezTo>
                    <a:cubicBezTo>
                      <a:pt x="100" y="283"/>
                      <a:pt x="92" y="280"/>
                      <a:pt x="84" y="276"/>
                    </a:cubicBezTo>
                    <a:cubicBezTo>
                      <a:pt x="75" y="282"/>
                      <a:pt x="67" y="288"/>
                      <a:pt x="62" y="297"/>
                    </a:cubicBezTo>
                    <a:cubicBezTo>
                      <a:pt x="56" y="296"/>
                      <a:pt x="51" y="296"/>
                      <a:pt x="45" y="295"/>
                    </a:cubicBezTo>
                    <a:cubicBezTo>
                      <a:pt x="41" y="290"/>
                      <a:pt x="36" y="284"/>
                      <a:pt x="33" y="280"/>
                    </a:cubicBezTo>
                    <a:cubicBezTo>
                      <a:pt x="31" y="273"/>
                      <a:pt x="34" y="268"/>
                      <a:pt x="37" y="264"/>
                    </a:cubicBezTo>
                    <a:cubicBezTo>
                      <a:pt x="43" y="257"/>
                      <a:pt x="52" y="253"/>
                      <a:pt x="55" y="243"/>
                    </a:cubicBezTo>
                    <a:cubicBezTo>
                      <a:pt x="53" y="235"/>
                      <a:pt x="50" y="228"/>
                      <a:pt x="42" y="222"/>
                    </a:cubicBezTo>
                    <a:cubicBezTo>
                      <a:pt x="36" y="223"/>
                      <a:pt x="30" y="223"/>
                      <a:pt x="23" y="224"/>
                    </a:cubicBezTo>
                    <a:cubicBezTo>
                      <a:pt x="17" y="223"/>
                      <a:pt x="10" y="226"/>
                      <a:pt x="5" y="220"/>
                    </a:cubicBezTo>
                    <a:cubicBezTo>
                      <a:pt x="0" y="214"/>
                      <a:pt x="2" y="206"/>
                      <a:pt x="0" y="200"/>
                    </a:cubicBezTo>
                    <a:cubicBezTo>
                      <a:pt x="3" y="195"/>
                      <a:pt x="5" y="191"/>
                      <a:pt x="8" y="186"/>
                    </a:cubicBezTo>
                    <a:close/>
                    <a:moveTo>
                      <a:pt x="430" y="235"/>
                    </a:moveTo>
                    <a:cubicBezTo>
                      <a:pt x="469" y="235"/>
                      <a:pt x="500" y="205"/>
                      <a:pt x="500" y="166"/>
                    </a:cubicBezTo>
                    <a:cubicBezTo>
                      <a:pt x="500" y="129"/>
                      <a:pt x="469" y="99"/>
                      <a:pt x="430" y="98"/>
                    </a:cubicBezTo>
                    <a:cubicBezTo>
                      <a:pt x="391" y="98"/>
                      <a:pt x="361" y="128"/>
                      <a:pt x="361" y="168"/>
                    </a:cubicBezTo>
                    <a:cubicBezTo>
                      <a:pt x="362" y="206"/>
                      <a:pt x="391" y="235"/>
                      <a:pt x="430" y="235"/>
                    </a:cubicBezTo>
                    <a:close/>
                    <a:moveTo>
                      <a:pt x="99" y="188"/>
                    </a:moveTo>
                    <a:cubicBezTo>
                      <a:pt x="97" y="216"/>
                      <a:pt x="117" y="238"/>
                      <a:pt x="145" y="239"/>
                    </a:cubicBezTo>
                    <a:cubicBezTo>
                      <a:pt x="174" y="240"/>
                      <a:pt x="196" y="220"/>
                      <a:pt x="197" y="193"/>
                    </a:cubicBezTo>
                    <a:cubicBezTo>
                      <a:pt x="199" y="166"/>
                      <a:pt x="179" y="143"/>
                      <a:pt x="153" y="142"/>
                    </a:cubicBezTo>
                    <a:cubicBezTo>
                      <a:pt x="123" y="140"/>
                      <a:pt x="100" y="160"/>
                      <a:pt x="99" y="188"/>
                    </a:cubicBezTo>
                    <a:close/>
                    <a:moveTo>
                      <a:pt x="295" y="186"/>
                    </a:moveTo>
                    <a:cubicBezTo>
                      <a:pt x="303" y="175"/>
                      <a:pt x="309" y="163"/>
                      <a:pt x="290" y="153"/>
                    </a:cubicBezTo>
                    <a:cubicBezTo>
                      <a:pt x="292" y="166"/>
                      <a:pt x="293" y="176"/>
                      <a:pt x="295" y="1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800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46" name="Freeform 74">
                <a:extLst>
                  <a:ext uri="{FF2B5EF4-FFF2-40B4-BE49-F238E27FC236}">
                    <a16:creationId xmlns="" xmlns:a16="http://schemas.microsoft.com/office/drawing/2014/main" id="{EEE43B35-38CB-4846-8C5A-B437026BD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634" y="3949461"/>
                <a:ext cx="392081" cy="528809"/>
              </a:xfrm>
              <a:custGeom>
                <a:avLst/>
                <a:gdLst>
                  <a:gd name="T0" fmla="*/ 278 w 431"/>
                  <a:gd name="T1" fmla="*/ 353 h 581"/>
                  <a:gd name="T2" fmla="*/ 304 w 431"/>
                  <a:gd name="T3" fmla="*/ 402 h 581"/>
                  <a:gd name="T4" fmla="*/ 290 w 431"/>
                  <a:gd name="T5" fmla="*/ 568 h 581"/>
                  <a:gd name="T6" fmla="*/ 243 w 431"/>
                  <a:gd name="T7" fmla="*/ 576 h 581"/>
                  <a:gd name="T8" fmla="*/ 221 w 431"/>
                  <a:gd name="T9" fmla="*/ 521 h 581"/>
                  <a:gd name="T10" fmla="*/ 226 w 431"/>
                  <a:gd name="T11" fmla="*/ 450 h 581"/>
                  <a:gd name="T12" fmla="*/ 210 w 431"/>
                  <a:gd name="T13" fmla="*/ 399 h 581"/>
                  <a:gd name="T14" fmla="*/ 181 w 431"/>
                  <a:gd name="T15" fmla="*/ 358 h 581"/>
                  <a:gd name="T16" fmla="*/ 83 w 431"/>
                  <a:gd name="T17" fmla="*/ 564 h 581"/>
                  <a:gd name="T18" fmla="*/ 30 w 431"/>
                  <a:gd name="T19" fmla="*/ 565 h 581"/>
                  <a:gd name="T20" fmla="*/ 32 w 431"/>
                  <a:gd name="T21" fmla="*/ 496 h 581"/>
                  <a:gd name="T22" fmla="*/ 75 w 431"/>
                  <a:gd name="T23" fmla="*/ 413 h 581"/>
                  <a:gd name="T24" fmla="*/ 109 w 431"/>
                  <a:gd name="T25" fmla="*/ 295 h 581"/>
                  <a:gd name="T26" fmla="*/ 121 w 431"/>
                  <a:gd name="T27" fmla="*/ 182 h 581"/>
                  <a:gd name="T28" fmla="*/ 113 w 431"/>
                  <a:gd name="T29" fmla="*/ 162 h 581"/>
                  <a:gd name="T30" fmla="*/ 81 w 431"/>
                  <a:gd name="T31" fmla="*/ 137 h 581"/>
                  <a:gd name="T32" fmla="*/ 51 w 431"/>
                  <a:gd name="T33" fmla="*/ 113 h 581"/>
                  <a:gd name="T34" fmla="*/ 32 w 431"/>
                  <a:gd name="T35" fmla="*/ 87 h 581"/>
                  <a:gd name="T36" fmla="*/ 18 w 431"/>
                  <a:gd name="T37" fmla="*/ 64 h 581"/>
                  <a:gd name="T38" fmla="*/ 1 w 431"/>
                  <a:gd name="T39" fmla="*/ 17 h 581"/>
                  <a:gd name="T40" fmla="*/ 1 w 431"/>
                  <a:gd name="T41" fmla="*/ 18 h 581"/>
                  <a:gd name="T42" fmla="*/ 34 w 431"/>
                  <a:gd name="T43" fmla="*/ 0 h 581"/>
                  <a:gd name="T44" fmla="*/ 63 w 431"/>
                  <a:gd name="T45" fmla="*/ 18 h 581"/>
                  <a:gd name="T46" fmla="*/ 89 w 431"/>
                  <a:gd name="T47" fmla="*/ 56 h 581"/>
                  <a:gd name="T48" fmla="*/ 156 w 431"/>
                  <a:gd name="T49" fmla="*/ 102 h 581"/>
                  <a:gd name="T50" fmla="*/ 262 w 431"/>
                  <a:gd name="T51" fmla="*/ 127 h 581"/>
                  <a:gd name="T52" fmla="*/ 344 w 431"/>
                  <a:gd name="T53" fmla="*/ 162 h 581"/>
                  <a:gd name="T54" fmla="*/ 376 w 431"/>
                  <a:gd name="T55" fmla="*/ 173 h 581"/>
                  <a:gd name="T56" fmla="*/ 403 w 431"/>
                  <a:gd name="T57" fmla="*/ 181 h 581"/>
                  <a:gd name="T58" fmla="*/ 426 w 431"/>
                  <a:gd name="T59" fmla="*/ 221 h 581"/>
                  <a:gd name="T60" fmla="*/ 385 w 431"/>
                  <a:gd name="T61" fmla="*/ 242 h 581"/>
                  <a:gd name="T62" fmla="*/ 313 w 431"/>
                  <a:gd name="T63" fmla="*/ 219 h 581"/>
                  <a:gd name="T64" fmla="*/ 271 w 431"/>
                  <a:gd name="T65" fmla="*/ 198 h 581"/>
                  <a:gd name="T66" fmla="*/ 268 w 431"/>
                  <a:gd name="T67" fmla="*/ 210 h 581"/>
                  <a:gd name="T68" fmla="*/ 245 w 431"/>
                  <a:gd name="T69" fmla="*/ 287 h 581"/>
                  <a:gd name="T70" fmla="*/ 250 w 431"/>
                  <a:gd name="T71" fmla="*/ 310 h 581"/>
                  <a:gd name="T72" fmla="*/ 278 w 431"/>
                  <a:gd name="T73" fmla="*/ 353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31" h="581">
                    <a:moveTo>
                      <a:pt x="278" y="353"/>
                    </a:moveTo>
                    <a:cubicBezTo>
                      <a:pt x="283" y="363"/>
                      <a:pt x="300" y="385"/>
                      <a:pt x="304" y="402"/>
                    </a:cubicBezTo>
                    <a:cubicBezTo>
                      <a:pt x="307" y="446"/>
                      <a:pt x="308" y="513"/>
                      <a:pt x="290" y="568"/>
                    </a:cubicBezTo>
                    <a:cubicBezTo>
                      <a:pt x="289" y="572"/>
                      <a:pt x="260" y="581"/>
                      <a:pt x="243" y="576"/>
                    </a:cubicBezTo>
                    <a:cubicBezTo>
                      <a:pt x="225" y="562"/>
                      <a:pt x="219" y="544"/>
                      <a:pt x="221" y="521"/>
                    </a:cubicBezTo>
                    <a:cubicBezTo>
                      <a:pt x="223" y="498"/>
                      <a:pt x="223" y="474"/>
                      <a:pt x="226" y="450"/>
                    </a:cubicBezTo>
                    <a:cubicBezTo>
                      <a:pt x="228" y="430"/>
                      <a:pt x="224" y="414"/>
                      <a:pt x="210" y="399"/>
                    </a:cubicBezTo>
                    <a:cubicBezTo>
                      <a:pt x="200" y="387"/>
                      <a:pt x="192" y="374"/>
                      <a:pt x="181" y="358"/>
                    </a:cubicBezTo>
                    <a:cubicBezTo>
                      <a:pt x="156" y="433"/>
                      <a:pt x="116" y="497"/>
                      <a:pt x="83" y="564"/>
                    </a:cubicBezTo>
                    <a:cubicBezTo>
                      <a:pt x="86" y="569"/>
                      <a:pt x="24" y="568"/>
                      <a:pt x="30" y="565"/>
                    </a:cubicBezTo>
                    <a:cubicBezTo>
                      <a:pt x="8" y="541"/>
                      <a:pt x="19" y="519"/>
                      <a:pt x="32" y="496"/>
                    </a:cubicBezTo>
                    <a:cubicBezTo>
                      <a:pt x="47" y="469"/>
                      <a:pt x="61" y="441"/>
                      <a:pt x="75" y="413"/>
                    </a:cubicBezTo>
                    <a:cubicBezTo>
                      <a:pt x="95" y="376"/>
                      <a:pt x="102" y="335"/>
                      <a:pt x="109" y="295"/>
                    </a:cubicBezTo>
                    <a:cubicBezTo>
                      <a:pt x="116" y="258"/>
                      <a:pt x="117" y="219"/>
                      <a:pt x="121" y="182"/>
                    </a:cubicBezTo>
                    <a:cubicBezTo>
                      <a:pt x="122" y="174"/>
                      <a:pt x="124" y="165"/>
                      <a:pt x="113" y="162"/>
                    </a:cubicBezTo>
                    <a:cubicBezTo>
                      <a:pt x="104" y="152"/>
                      <a:pt x="93" y="143"/>
                      <a:pt x="81" y="137"/>
                    </a:cubicBezTo>
                    <a:cubicBezTo>
                      <a:pt x="72" y="127"/>
                      <a:pt x="63" y="118"/>
                      <a:pt x="51" y="113"/>
                    </a:cubicBezTo>
                    <a:cubicBezTo>
                      <a:pt x="46" y="103"/>
                      <a:pt x="40" y="94"/>
                      <a:pt x="32" y="87"/>
                    </a:cubicBezTo>
                    <a:cubicBezTo>
                      <a:pt x="27" y="79"/>
                      <a:pt x="23" y="71"/>
                      <a:pt x="18" y="64"/>
                    </a:cubicBezTo>
                    <a:cubicBezTo>
                      <a:pt x="7" y="50"/>
                      <a:pt x="0" y="35"/>
                      <a:pt x="1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2" y="12"/>
                      <a:pt x="20" y="0"/>
                      <a:pt x="34" y="0"/>
                    </a:cubicBezTo>
                    <a:cubicBezTo>
                      <a:pt x="46" y="1"/>
                      <a:pt x="56" y="7"/>
                      <a:pt x="63" y="18"/>
                    </a:cubicBezTo>
                    <a:cubicBezTo>
                      <a:pt x="71" y="31"/>
                      <a:pt x="79" y="44"/>
                      <a:pt x="89" y="56"/>
                    </a:cubicBezTo>
                    <a:cubicBezTo>
                      <a:pt x="107" y="77"/>
                      <a:pt x="127" y="97"/>
                      <a:pt x="156" y="102"/>
                    </a:cubicBezTo>
                    <a:cubicBezTo>
                      <a:pt x="191" y="115"/>
                      <a:pt x="226" y="121"/>
                      <a:pt x="262" y="127"/>
                    </a:cubicBezTo>
                    <a:cubicBezTo>
                      <a:pt x="292" y="133"/>
                      <a:pt x="318" y="147"/>
                      <a:pt x="344" y="162"/>
                    </a:cubicBezTo>
                    <a:cubicBezTo>
                      <a:pt x="354" y="167"/>
                      <a:pt x="364" y="173"/>
                      <a:pt x="376" y="173"/>
                    </a:cubicBezTo>
                    <a:cubicBezTo>
                      <a:pt x="384" y="179"/>
                      <a:pt x="394" y="178"/>
                      <a:pt x="403" y="181"/>
                    </a:cubicBezTo>
                    <a:cubicBezTo>
                      <a:pt x="422" y="189"/>
                      <a:pt x="431" y="203"/>
                      <a:pt x="426" y="221"/>
                    </a:cubicBezTo>
                    <a:cubicBezTo>
                      <a:pt x="420" y="240"/>
                      <a:pt x="406" y="247"/>
                      <a:pt x="385" y="242"/>
                    </a:cubicBezTo>
                    <a:cubicBezTo>
                      <a:pt x="360" y="236"/>
                      <a:pt x="337" y="227"/>
                      <a:pt x="313" y="219"/>
                    </a:cubicBezTo>
                    <a:cubicBezTo>
                      <a:pt x="299" y="212"/>
                      <a:pt x="286" y="205"/>
                      <a:pt x="271" y="198"/>
                    </a:cubicBezTo>
                    <a:cubicBezTo>
                      <a:pt x="269" y="204"/>
                      <a:pt x="269" y="207"/>
                      <a:pt x="268" y="210"/>
                    </a:cubicBezTo>
                    <a:cubicBezTo>
                      <a:pt x="258" y="235"/>
                      <a:pt x="251" y="261"/>
                      <a:pt x="245" y="287"/>
                    </a:cubicBezTo>
                    <a:cubicBezTo>
                      <a:pt x="243" y="296"/>
                      <a:pt x="246" y="303"/>
                      <a:pt x="250" y="310"/>
                    </a:cubicBezTo>
                    <a:cubicBezTo>
                      <a:pt x="258" y="324"/>
                      <a:pt x="278" y="353"/>
                      <a:pt x="278" y="3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800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47" name="Freeform 75">
                <a:extLst>
                  <a:ext uri="{FF2B5EF4-FFF2-40B4-BE49-F238E27FC236}">
                    <a16:creationId xmlns="" xmlns:a16="http://schemas.microsoft.com/office/drawing/2014/main" id="{36EFC89A-17D6-4BAA-B9CF-49E7E5920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174" y="3982199"/>
                <a:ext cx="307348" cy="494145"/>
              </a:xfrm>
              <a:custGeom>
                <a:avLst/>
                <a:gdLst>
                  <a:gd name="T0" fmla="*/ 276 w 338"/>
                  <a:gd name="T1" fmla="*/ 113 h 543"/>
                  <a:gd name="T2" fmla="*/ 213 w 338"/>
                  <a:gd name="T3" fmla="*/ 135 h 543"/>
                  <a:gd name="T4" fmla="*/ 198 w 338"/>
                  <a:gd name="T5" fmla="*/ 290 h 543"/>
                  <a:gd name="T6" fmla="*/ 260 w 338"/>
                  <a:gd name="T7" fmla="*/ 358 h 543"/>
                  <a:gd name="T8" fmla="*/ 272 w 338"/>
                  <a:gd name="T9" fmla="*/ 406 h 543"/>
                  <a:gd name="T10" fmla="*/ 233 w 338"/>
                  <a:gd name="T11" fmla="*/ 527 h 543"/>
                  <a:gd name="T12" fmla="*/ 181 w 338"/>
                  <a:gd name="T13" fmla="*/ 532 h 543"/>
                  <a:gd name="T14" fmla="*/ 173 w 338"/>
                  <a:gd name="T15" fmla="*/ 475 h 543"/>
                  <a:gd name="T16" fmla="*/ 194 w 338"/>
                  <a:gd name="T17" fmla="*/ 401 h 543"/>
                  <a:gd name="T18" fmla="*/ 157 w 338"/>
                  <a:gd name="T19" fmla="*/ 361 h 543"/>
                  <a:gd name="T20" fmla="*/ 67 w 338"/>
                  <a:gd name="T21" fmla="*/ 532 h 543"/>
                  <a:gd name="T22" fmla="*/ 12 w 338"/>
                  <a:gd name="T23" fmla="*/ 528 h 543"/>
                  <a:gd name="T24" fmla="*/ 8 w 338"/>
                  <a:gd name="T25" fmla="*/ 483 h 543"/>
                  <a:gd name="T26" fmla="*/ 74 w 338"/>
                  <a:gd name="T27" fmla="*/ 360 h 543"/>
                  <a:gd name="T28" fmla="*/ 87 w 338"/>
                  <a:gd name="T29" fmla="*/ 313 h 543"/>
                  <a:gd name="T30" fmla="*/ 95 w 338"/>
                  <a:gd name="T31" fmla="*/ 141 h 543"/>
                  <a:gd name="T32" fmla="*/ 163 w 338"/>
                  <a:gd name="T33" fmla="*/ 78 h 543"/>
                  <a:gd name="T34" fmla="*/ 211 w 338"/>
                  <a:gd name="T35" fmla="*/ 73 h 543"/>
                  <a:gd name="T36" fmla="*/ 216 w 338"/>
                  <a:gd name="T37" fmla="*/ 58 h 543"/>
                  <a:gd name="T38" fmla="*/ 231 w 338"/>
                  <a:gd name="T39" fmla="*/ 71 h 543"/>
                  <a:gd name="T40" fmla="*/ 289 w 338"/>
                  <a:gd name="T41" fmla="*/ 7 h 543"/>
                  <a:gd name="T42" fmla="*/ 327 w 338"/>
                  <a:gd name="T43" fmla="*/ 12 h 543"/>
                  <a:gd name="T44" fmla="*/ 329 w 338"/>
                  <a:gd name="T45" fmla="*/ 49 h 543"/>
                  <a:gd name="T46" fmla="*/ 276 w 338"/>
                  <a:gd name="T47" fmla="*/ 113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8" h="543">
                    <a:moveTo>
                      <a:pt x="276" y="113"/>
                    </a:moveTo>
                    <a:cubicBezTo>
                      <a:pt x="260" y="133"/>
                      <a:pt x="235" y="129"/>
                      <a:pt x="213" y="135"/>
                    </a:cubicBezTo>
                    <a:cubicBezTo>
                      <a:pt x="208" y="187"/>
                      <a:pt x="203" y="238"/>
                      <a:pt x="198" y="290"/>
                    </a:cubicBezTo>
                    <a:cubicBezTo>
                      <a:pt x="219" y="313"/>
                      <a:pt x="239" y="336"/>
                      <a:pt x="260" y="358"/>
                    </a:cubicBezTo>
                    <a:cubicBezTo>
                      <a:pt x="274" y="372"/>
                      <a:pt x="278" y="387"/>
                      <a:pt x="272" y="406"/>
                    </a:cubicBezTo>
                    <a:cubicBezTo>
                      <a:pt x="258" y="446"/>
                      <a:pt x="253" y="489"/>
                      <a:pt x="233" y="527"/>
                    </a:cubicBezTo>
                    <a:cubicBezTo>
                      <a:pt x="230" y="533"/>
                      <a:pt x="178" y="534"/>
                      <a:pt x="181" y="532"/>
                    </a:cubicBezTo>
                    <a:cubicBezTo>
                      <a:pt x="163" y="515"/>
                      <a:pt x="166" y="495"/>
                      <a:pt x="173" y="475"/>
                    </a:cubicBezTo>
                    <a:cubicBezTo>
                      <a:pt x="180" y="450"/>
                      <a:pt x="187" y="425"/>
                      <a:pt x="194" y="401"/>
                    </a:cubicBezTo>
                    <a:cubicBezTo>
                      <a:pt x="183" y="386"/>
                      <a:pt x="172" y="373"/>
                      <a:pt x="157" y="361"/>
                    </a:cubicBezTo>
                    <a:cubicBezTo>
                      <a:pt x="126" y="418"/>
                      <a:pt x="93" y="473"/>
                      <a:pt x="67" y="532"/>
                    </a:cubicBezTo>
                    <a:cubicBezTo>
                      <a:pt x="67" y="533"/>
                      <a:pt x="27" y="543"/>
                      <a:pt x="12" y="528"/>
                    </a:cubicBezTo>
                    <a:cubicBezTo>
                      <a:pt x="0" y="514"/>
                      <a:pt x="0" y="499"/>
                      <a:pt x="8" y="483"/>
                    </a:cubicBezTo>
                    <a:cubicBezTo>
                      <a:pt x="30" y="442"/>
                      <a:pt x="51" y="401"/>
                      <a:pt x="74" y="360"/>
                    </a:cubicBezTo>
                    <a:cubicBezTo>
                      <a:pt x="83" y="345"/>
                      <a:pt x="87" y="330"/>
                      <a:pt x="87" y="313"/>
                    </a:cubicBezTo>
                    <a:cubicBezTo>
                      <a:pt x="90" y="256"/>
                      <a:pt x="93" y="198"/>
                      <a:pt x="95" y="141"/>
                    </a:cubicBezTo>
                    <a:cubicBezTo>
                      <a:pt x="97" y="98"/>
                      <a:pt x="119" y="77"/>
                      <a:pt x="163" y="78"/>
                    </a:cubicBezTo>
                    <a:cubicBezTo>
                      <a:pt x="179" y="78"/>
                      <a:pt x="196" y="76"/>
                      <a:pt x="211" y="73"/>
                    </a:cubicBezTo>
                    <a:cubicBezTo>
                      <a:pt x="217" y="69"/>
                      <a:pt x="216" y="63"/>
                      <a:pt x="216" y="58"/>
                    </a:cubicBezTo>
                    <a:cubicBezTo>
                      <a:pt x="221" y="62"/>
                      <a:pt x="221" y="69"/>
                      <a:pt x="231" y="71"/>
                    </a:cubicBezTo>
                    <a:cubicBezTo>
                      <a:pt x="253" y="54"/>
                      <a:pt x="270" y="30"/>
                      <a:pt x="289" y="7"/>
                    </a:cubicBezTo>
                    <a:cubicBezTo>
                      <a:pt x="302" y="2"/>
                      <a:pt x="316" y="0"/>
                      <a:pt x="327" y="12"/>
                    </a:cubicBezTo>
                    <a:cubicBezTo>
                      <a:pt x="338" y="24"/>
                      <a:pt x="335" y="36"/>
                      <a:pt x="329" y="49"/>
                    </a:cubicBezTo>
                    <a:cubicBezTo>
                      <a:pt x="311" y="70"/>
                      <a:pt x="293" y="91"/>
                      <a:pt x="276" y="11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800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48" name="Freeform 76">
                <a:extLst>
                  <a:ext uri="{FF2B5EF4-FFF2-40B4-BE49-F238E27FC236}">
                    <a16:creationId xmlns="" xmlns:a16="http://schemas.microsoft.com/office/drawing/2014/main" id="{0192BD41-20D0-4737-B375-FE498CC9D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446" y="3803875"/>
                <a:ext cx="360499" cy="303112"/>
              </a:xfrm>
              <a:custGeom>
                <a:avLst/>
                <a:gdLst>
                  <a:gd name="T0" fmla="*/ 122 w 396"/>
                  <a:gd name="T1" fmla="*/ 262 h 333"/>
                  <a:gd name="T2" fmla="*/ 55 w 396"/>
                  <a:gd name="T3" fmla="*/ 216 h 333"/>
                  <a:gd name="T4" fmla="*/ 29 w 396"/>
                  <a:gd name="T5" fmla="*/ 178 h 333"/>
                  <a:gd name="T6" fmla="*/ 0 w 396"/>
                  <a:gd name="T7" fmla="*/ 160 h 333"/>
                  <a:gd name="T8" fmla="*/ 39 w 396"/>
                  <a:gd name="T9" fmla="*/ 158 h 333"/>
                  <a:gd name="T10" fmla="*/ 46 w 396"/>
                  <a:gd name="T11" fmla="*/ 134 h 333"/>
                  <a:gd name="T12" fmla="*/ 31 w 396"/>
                  <a:gd name="T13" fmla="*/ 126 h 333"/>
                  <a:gd name="T14" fmla="*/ 31 w 396"/>
                  <a:gd name="T15" fmla="*/ 126 h 333"/>
                  <a:gd name="T16" fmla="*/ 28 w 396"/>
                  <a:gd name="T17" fmla="*/ 123 h 333"/>
                  <a:gd name="T18" fmla="*/ 18 w 396"/>
                  <a:gd name="T19" fmla="*/ 110 h 333"/>
                  <a:gd name="T20" fmla="*/ 33 w 396"/>
                  <a:gd name="T21" fmla="*/ 85 h 333"/>
                  <a:gd name="T22" fmla="*/ 62 w 396"/>
                  <a:gd name="T23" fmla="*/ 97 h 333"/>
                  <a:gd name="T24" fmla="*/ 88 w 396"/>
                  <a:gd name="T25" fmla="*/ 85 h 333"/>
                  <a:gd name="T26" fmla="*/ 71 w 396"/>
                  <a:gd name="T27" fmla="*/ 58 h 333"/>
                  <a:gd name="T28" fmla="*/ 71 w 396"/>
                  <a:gd name="T29" fmla="*/ 58 h 333"/>
                  <a:gd name="T30" fmla="*/ 98 w 396"/>
                  <a:gd name="T31" fmla="*/ 32 h 333"/>
                  <a:gd name="T32" fmla="*/ 123 w 396"/>
                  <a:gd name="T33" fmla="*/ 60 h 333"/>
                  <a:gd name="T34" fmla="*/ 146 w 396"/>
                  <a:gd name="T35" fmla="*/ 50 h 333"/>
                  <a:gd name="T36" fmla="*/ 145 w 396"/>
                  <a:gd name="T37" fmla="*/ 13 h 333"/>
                  <a:gd name="T38" fmla="*/ 188 w 396"/>
                  <a:gd name="T39" fmla="*/ 44 h 333"/>
                  <a:gd name="T40" fmla="*/ 211 w 396"/>
                  <a:gd name="T41" fmla="*/ 45 h 333"/>
                  <a:gd name="T42" fmla="*/ 227 w 396"/>
                  <a:gd name="T43" fmla="*/ 11 h 333"/>
                  <a:gd name="T44" fmla="*/ 257 w 396"/>
                  <a:gd name="T45" fmla="*/ 18 h 333"/>
                  <a:gd name="T46" fmla="*/ 254 w 396"/>
                  <a:gd name="T47" fmla="*/ 56 h 333"/>
                  <a:gd name="T48" fmla="*/ 274 w 396"/>
                  <a:gd name="T49" fmla="*/ 67 h 333"/>
                  <a:gd name="T50" fmla="*/ 303 w 396"/>
                  <a:gd name="T51" fmla="*/ 42 h 333"/>
                  <a:gd name="T52" fmla="*/ 329 w 396"/>
                  <a:gd name="T53" fmla="*/ 65 h 333"/>
                  <a:gd name="T54" fmla="*/ 321 w 396"/>
                  <a:gd name="T55" fmla="*/ 79 h 333"/>
                  <a:gd name="T56" fmla="*/ 308 w 396"/>
                  <a:gd name="T57" fmla="*/ 95 h 333"/>
                  <a:gd name="T58" fmla="*/ 324 w 396"/>
                  <a:gd name="T59" fmla="*/ 113 h 333"/>
                  <a:gd name="T60" fmla="*/ 344 w 396"/>
                  <a:gd name="T61" fmla="*/ 103 h 333"/>
                  <a:gd name="T62" fmla="*/ 363 w 396"/>
                  <a:gd name="T63" fmla="*/ 101 h 333"/>
                  <a:gd name="T64" fmla="*/ 376 w 396"/>
                  <a:gd name="T65" fmla="*/ 122 h 333"/>
                  <a:gd name="T66" fmla="*/ 358 w 396"/>
                  <a:gd name="T67" fmla="*/ 143 h 333"/>
                  <a:gd name="T68" fmla="*/ 344 w 396"/>
                  <a:gd name="T69" fmla="*/ 152 h 333"/>
                  <a:gd name="T70" fmla="*/ 349 w 396"/>
                  <a:gd name="T71" fmla="*/ 174 h 333"/>
                  <a:gd name="T72" fmla="*/ 366 w 396"/>
                  <a:gd name="T73" fmla="*/ 174 h 333"/>
                  <a:gd name="T74" fmla="*/ 383 w 396"/>
                  <a:gd name="T75" fmla="*/ 176 h 333"/>
                  <a:gd name="T76" fmla="*/ 390 w 396"/>
                  <a:gd name="T77" fmla="*/ 209 h 333"/>
                  <a:gd name="T78" fmla="*/ 354 w 396"/>
                  <a:gd name="T79" fmla="*/ 217 h 333"/>
                  <a:gd name="T80" fmla="*/ 348 w 396"/>
                  <a:gd name="T81" fmla="*/ 240 h 333"/>
                  <a:gd name="T82" fmla="*/ 382 w 396"/>
                  <a:gd name="T83" fmla="*/ 263 h 333"/>
                  <a:gd name="T84" fmla="*/ 373 w 396"/>
                  <a:gd name="T85" fmla="*/ 288 h 333"/>
                  <a:gd name="T86" fmla="*/ 334 w 396"/>
                  <a:gd name="T87" fmla="*/ 282 h 333"/>
                  <a:gd name="T88" fmla="*/ 320 w 396"/>
                  <a:gd name="T89" fmla="*/ 301 h 333"/>
                  <a:gd name="T90" fmla="*/ 342 w 396"/>
                  <a:gd name="T91" fmla="*/ 333 h 333"/>
                  <a:gd name="T92" fmla="*/ 310 w 396"/>
                  <a:gd name="T93" fmla="*/ 322 h 333"/>
                  <a:gd name="T94" fmla="*/ 228 w 396"/>
                  <a:gd name="T95" fmla="*/ 287 h 333"/>
                  <a:gd name="T96" fmla="*/ 244 w 396"/>
                  <a:gd name="T97" fmla="*/ 278 h 333"/>
                  <a:gd name="T98" fmla="*/ 265 w 396"/>
                  <a:gd name="T99" fmla="*/ 151 h 333"/>
                  <a:gd name="T100" fmla="*/ 136 w 396"/>
                  <a:gd name="T101" fmla="*/ 136 h 333"/>
                  <a:gd name="T102" fmla="*/ 122 w 396"/>
                  <a:gd name="T103" fmla="*/ 262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6" h="333">
                    <a:moveTo>
                      <a:pt x="122" y="262"/>
                    </a:moveTo>
                    <a:cubicBezTo>
                      <a:pt x="93" y="257"/>
                      <a:pt x="73" y="237"/>
                      <a:pt x="55" y="216"/>
                    </a:cubicBezTo>
                    <a:cubicBezTo>
                      <a:pt x="45" y="204"/>
                      <a:pt x="37" y="191"/>
                      <a:pt x="29" y="178"/>
                    </a:cubicBezTo>
                    <a:cubicBezTo>
                      <a:pt x="22" y="167"/>
                      <a:pt x="12" y="161"/>
                      <a:pt x="0" y="160"/>
                    </a:cubicBezTo>
                    <a:cubicBezTo>
                      <a:pt x="12" y="152"/>
                      <a:pt x="25" y="162"/>
                      <a:pt x="39" y="158"/>
                    </a:cubicBezTo>
                    <a:cubicBezTo>
                      <a:pt x="42" y="151"/>
                      <a:pt x="47" y="144"/>
                      <a:pt x="46" y="134"/>
                    </a:cubicBezTo>
                    <a:cubicBezTo>
                      <a:pt x="41" y="131"/>
                      <a:pt x="36" y="128"/>
                      <a:pt x="31" y="126"/>
                    </a:cubicBezTo>
                    <a:cubicBezTo>
                      <a:pt x="31" y="126"/>
                      <a:pt x="31" y="126"/>
                      <a:pt x="31" y="126"/>
                    </a:cubicBezTo>
                    <a:cubicBezTo>
                      <a:pt x="30" y="125"/>
                      <a:pt x="29" y="124"/>
                      <a:pt x="28" y="123"/>
                    </a:cubicBezTo>
                    <a:cubicBezTo>
                      <a:pt x="24" y="119"/>
                      <a:pt x="21" y="114"/>
                      <a:pt x="18" y="110"/>
                    </a:cubicBezTo>
                    <a:cubicBezTo>
                      <a:pt x="20" y="100"/>
                      <a:pt x="26" y="92"/>
                      <a:pt x="33" y="85"/>
                    </a:cubicBezTo>
                    <a:cubicBezTo>
                      <a:pt x="44" y="86"/>
                      <a:pt x="52" y="94"/>
                      <a:pt x="62" y="97"/>
                    </a:cubicBezTo>
                    <a:cubicBezTo>
                      <a:pt x="78" y="108"/>
                      <a:pt x="79" y="89"/>
                      <a:pt x="88" y="85"/>
                    </a:cubicBezTo>
                    <a:cubicBezTo>
                      <a:pt x="84" y="74"/>
                      <a:pt x="78" y="65"/>
                      <a:pt x="71" y="58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1" y="38"/>
                      <a:pt x="85" y="35"/>
                      <a:pt x="98" y="32"/>
                    </a:cubicBezTo>
                    <a:cubicBezTo>
                      <a:pt x="111" y="39"/>
                      <a:pt x="113" y="53"/>
                      <a:pt x="123" y="60"/>
                    </a:cubicBezTo>
                    <a:cubicBezTo>
                      <a:pt x="131" y="59"/>
                      <a:pt x="139" y="56"/>
                      <a:pt x="146" y="50"/>
                    </a:cubicBezTo>
                    <a:cubicBezTo>
                      <a:pt x="148" y="38"/>
                      <a:pt x="138" y="25"/>
                      <a:pt x="145" y="13"/>
                    </a:cubicBezTo>
                    <a:cubicBezTo>
                      <a:pt x="173" y="0"/>
                      <a:pt x="175" y="1"/>
                      <a:pt x="188" y="44"/>
                    </a:cubicBezTo>
                    <a:cubicBezTo>
                      <a:pt x="195" y="47"/>
                      <a:pt x="203" y="46"/>
                      <a:pt x="211" y="45"/>
                    </a:cubicBezTo>
                    <a:cubicBezTo>
                      <a:pt x="220" y="36"/>
                      <a:pt x="216" y="21"/>
                      <a:pt x="227" y="11"/>
                    </a:cubicBezTo>
                    <a:cubicBezTo>
                      <a:pt x="238" y="7"/>
                      <a:pt x="248" y="11"/>
                      <a:pt x="257" y="18"/>
                    </a:cubicBezTo>
                    <a:cubicBezTo>
                      <a:pt x="263" y="32"/>
                      <a:pt x="251" y="43"/>
                      <a:pt x="254" y="56"/>
                    </a:cubicBezTo>
                    <a:cubicBezTo>
                      <a:pt x="259" y="62"/>
                      <a:pt x="266" y="65"/>
                      <a:pt x="274" y="67"/>
                    </a:cubicBezTo>
                    <a:cubicBezTo>
                      <a:pt x="287" y="62"/>
                      <a:pt x="289" y="46"/>
                      <a:pt x="303" y="42"/>
                    </a:cubicBezTo>
                    <a:cubicBezTo>
                      <a:pt x="315" y="45"/>
                      <a:pt x="325" y="52"/>
                      <a:pt x="329" y="65"/>
                    </a:cubicBezTo>
                    <a:cubicBezTo>
                      <a:pt x="326" y="70"/>
                      <a:pt x="324" y="74"/>
                      <a:pt x="321" y="79"/>
                    </a:cubicBezTo>
                    <a:cubicBezTo>
                      <a:pt x="315" y="83"/>
                      <a:pt x="310" y="88"/>
                      <a:pt x="308" y="95"/>
                    </a:cubicBezTo>
                    <a:cubicBezTo>
                      <a:pt x="313" y="102"/>
                      <a:pt x="317" y="109"/>
                      <a:pt x="324" y="113"/>
                    </a:cubicBezTo>
                    <a:cubicBezTo>
                      <a:pt x="332" y="112"/>
                      <a:pt x="339" y="109"/>
                      <a:pt x="344" y="103"/>
                    </a:cubicBezTo>
                    <a:cubicBezTo>
                      <a:pt x="351" y="102"/>
                      <a:pt x="357" y="102"/>
                      <a:pt x="363" y="101"/>
                    </a:cubicBezTo>
                    <a:cubicBezTo>
                      <a:pt x="371" y="107"/>
                      <a:pt x="374" y="114"/>
                      <a:pt x="376" y="122"/>
                    </a:cubicBezTo>
                    <a:cubicBezTo>
                      <a:pt x="373" y="132"/>
                      <a:pt x="364" y="136"/>
                      <a:pt x="358" y="143"/>
                    </a:cubicBezTo>
                    <a:cubicBezTo>
                      <a:pt x="352" y="144"/>
                      <a:pt x="347" y="146"/>
                      <a:pt x="344" y="152"/>
                    </a:cubicBezTo>
                    <a:cubicBezTo>
                      <a:pt x="343" y="160"/>
                      <a:pt x="346" y="167"/>
                      <a:pt x="349" y="174"/>
                    </a:cubicBezTo>
                    <a:cubicBezTo>
                      <a:pt x="355" y="177"/>
                      <a:pt x="360" y="178"/>
                      <a:pt x="366" y="174"/>
                    </a:cubicBezTo>
                    <a:cubicBezTo>
                      <a:pt x="372" y="175"/>
                      <a:pt x="377" y="175"/>
                      <a:pt x="383" y="176"/>
                    </a:cubicBezTo>
                    <a:cubicBezTo>
                      <a:pt x="396" y="185"/>
                      <a:pt x="392" y="197"/>
                      <a:pt x="390" y="209"/>
                    </a:cubicBezTo>
                    <a:cubicBezTo>
                      <a:pt x="379" y="218"/>
                      <a:pt x="365" y="211"/>
                      <a:pt x="354" y="217"/>
                    </a:cubicBezTo>
                    <a:cubicBezTo>
                      <a:pt x="348" y="223"/>
                      <a:pt x="347" y="232"/>
                      <a:pt x="348" y="240"/>
                    </a:cubicBezTo>
                    <a:cubicBezTo>
                      <a:pt x="357" y="251"/>
                      <a:pt x="376" y="247"/>
                      <a:pt x="382" y="263"/>
                    </a:cubicBezTo>
                    <a:cubicBezTo>
                      <a:pt x="382" y="272"/>
                      <a:pt x="378" y="280"/>
                      <a:pt x="373" y="288"/>
                    </a:cubicBezTo>
                    <a:cubicBezTo>
                      <a:pt x="358" y="295"/>
                      <a:pt x="348" y="281"/>
                      <a:pt x="334" y="282"/>
                    </a:cubicBezTo>
                    <a:cubicBezTo>
                      <a:pt x="326" y="286"/>
                      <a:pt x="323" y="294"/>
                      <a:pt x="320" y="301"/>
                    </a:cubicBezTo>
                    <a:cubicBezTo>
                      <a:pt x="325" y="314"/>
                      <a:pt x="342" y="318"/>
                      <a:pt x="342" y="333"/>
                    </a:cubicBezTo>
                    <a:cubicBezTo>
                      <a:pt x="330" y="333"/>
                      <a:pt x="320" y="327"/>
                      <a:pt x="310" y="322"/>
                    </a:cubicBezTo>
                    <a:cubicBezTo>
                      <a:pt x="284" y="307"/>
                      <a:pt x="258" y="293"/>
                      <a:pt x="228" y="287"/>
                    </a:cubicBezTo>
                    <a:cubicBezTo>
                      <a:pt x="234" y="284"/>
                      <a:pt x="239" y="282"/>
                      <a:pt x="244" y="278"/>
                    </a:cubicBezTo>
                    <a:cubicBezTo>
                      <a:pt x="286" y="248"/>
                      <a:pt x="295" y="192"/>
                      <a:pt x="265" y="151"/>
                    </a:cubicBezTo>
                    <a:cubicBezTo>
                      <a:pt x="235" y="112"/>
                      <a:pt x="176" y="105"/>
                      <a:pt x="136" y="136"/>
                    </a:cubicBezTo>
                    <a:cubicBezTo>
                      <a:pt x="99" y="166"/>
                      <a:pt x="94" y="212"/>
                      <a:pt x="122" y="2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800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49" name="Freeform 77">
                <a:extLst>
                  <a:ext uri="{FF2B5EF4-FFF2-40B4-BE49-F238E27FC236}">
                    <a16:creationId xmlns="" xmlns:a16="http://schemas.microsoft.com/office/drawing/2014/main" id="{5B14A2E5-57E6-4EDC-89CB-A531ECA3A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045" y="3853945"/>
                <a:ext cx="244569" cy="245725"/>
              </a:xfrm>
              <a:custGeom>
                <a:avLst/>
                <a:gdLst>
                  <a:gd name="T0" fmla="*/ 86 w 269"/>
                  <a:gd name="T1" fmla="*/ 148 h 270"/>
                  <a:gd name="T2" fmla="*/ 28 w 269"/>
                  <a:gd name="T3" fmla="*/ 212 h 270"/>
                  <a:gd name="T4" fmla="*/ 13 w 269"/>
                  <a:gd name="T5" fmla="*/ 199 h 270"/>
                  <a:gd name="T6" fmla="*/ 17 w 269"/>
                  <a:gd name="T7" fmla="*/ 186 h 270"/>
                  <a:gd name="T8" fmla="*/ 39 w 269"/>
                  <a:gd name="T9" fmla="*/ 172 h 270"/>
                  <a:gd name="T10" fmla="*/ 38 w 269"/>
                  <a:gd name="T11" fmla="*/ 143 h 270"/>
                  <a:gd name="T12" fmla="*/ 22 w 269"/>
                  <a:gd name="T13" fmla="*/ 139 h 270"/>
                  <a:gd name="T14" fmla="*/ 1 w 269"/>
                  <a:gd name="T15" fmla="*/ 133 h 270"/>
                  <a:gd name="T16" fmla="*/ 0 w 269"/>
                  <a:gd name="T17" fmla="*/ 124 h 270"/>
                  <a:gd name="T18" fmla="*/ 8 w 269"/>
                  <a:gd name="T19" fmla="*/ 101 h 270"/>
                  <a:gd name="T20" fmla="*/ 45 w 269"/>
                  <a:gd name="T21" fmla="*/ 101 h 270"/>
                  <a:gd name="T22" fmla="*/ 57 w 269"/>
                  <a:gd name="T23" fmla="*/ 80 h 270"/>
                  <a:gd name="T24" fmla="*/ 38 w 269"/>
                  <a:gd name="T25" fmla="*/ 49 h 270"/>
                  <a:gd name="T26" fmla="*/ 57 w 269"/>
                  <a:gd name="T27" fmla="*/ 28 h 270"/>
                  <a:gd name="T28" fmla="*/ 88 w 269"/>
                  <a:gd name="T29" fmla="*/ 52 h 270"/>
                  <a:gd name="T30" fmla="*/ 113 w 269"/>
                  <a:gd name="T31" fmla="*/ 43 h 270"/>
                  <a:gd name="T32" fmla="*/ 118 w 269"/>
                  <a:gd name="T33" fmla="*/ 9 h 270"/>
                  <a:gd name="T34" fmla="*/ 150 w 269"/>
                  <a:gd name="T35" fmla="*/ 8 h 270"/>
                  <a:gd name="T36" fmla="*/ 156 w 269"/>
                  <a:gd name="T37" fmla="*/ 44 h 270"/>
                  <a:gd name="T38" fmla="*/ 189 w 269"/>
                  <a:gd name="T39" fmla="*/ 42 h 270"/>
                  <a:gd name="T40" fmla="*/ 214 w 269"/>
                  <a:gd name="T41" fmla="*/ 30 h 270"/>
                  <a:gd name="T42" fmla="*/ 231 w 269"/>
                  <a:gd name="T43" fmla="*/ 49 h 270"/>
                  <a:gd name="T44" fmla="*/ 215 w 269"/>
                  <a:gd name="T45" fmla="*/ 75 h 270"/>
                  <a:gd name="T46" fmla="*/ 217 w 269"/>
                  <a:gd name="T47" fmla="*/ 87 h 270"/>
                  <a:gd name="T48" fmla="*/ 217 w 269"/>
                  <a:gd name="T49" fmla="*/ 87 h 270"/>
                  <a:gd name="T50" fmla="*/ 224 w 269"/>
                  <a:gd name="T51" fmla="*/ 101 h 270"/>
                  <a:gd name="T52" fmla="*/ 260 w 269"/>
                  <a:gd name="T53" fmla="*/ 100 h 270"/>
                  <a:gd name="T54" fmla="*/ 268 w 269"/>
                  <a:gd name="T55" fmla="*/ 131 h 270"/>
                  <a:gd name="T56" fmla="*/ 233 w 269"/>
                  <a:gd name="T57" fmla="*/ 144 h 270"/>
                  <a:gd name="T58" fmla="*/ 229 w 269"/>
                  <a:gd name="T59" fmla="*/ 170 h 270"/>
                  <a:gd name="T60" fmla="*/ 256 w 269"/>
                  <a:gd name="T61" fmla="*/ 190 h 270"/>
                  <a:gd name="T62" fmla="*/ 244 w 269"/>
                  <a:gd name="T63" fmla="*/ 218 h 270"/>
                  <a:gd name="T64" fmla="*/ 207 w 269"/>
                  <a:gd name="T65" fmla="*/ 206 h 270"/>
                  <a:gd name="T66" fmla="*/ 187 w 269"/>
                  <a:gd name="T67" fmla="*/ 221 h 270"/>
                  <a:gd name="T68" fmla="*/ 196 w 269"/>
                  <a:gd name="T69" fmla="*/ 255 h 270"/>
                  <a:gd name="T70" fmla="*/ 169 w 269"/>
                  <a:gd name="T71" fmla="*/ 270 h 270"/>
                  <a:gd name="T72" fmla="*/ 147 w 269"/>
                  <a:gd name="T73" fmla="*/ 236 h 270"/>
                  <a:gd name="T74" fmla="*/ 122 w 269"/>
                  <a:gd name="T75" fmla="*/ 236 h 270"/>
                  <a:gd name="T76" fmla="*/ 101 w 269"/>
                  <a:gd name="T77" fmla="*/ 270 h 270"/>
                  <a:gd name="T78" fmla="*/ 73 w 269"/>
                  <a:gd name="T79" fmla="*/ 254 h 270"/>
                  <a:gd name="T80" fmla="*/ 126 w 269"/>
                  <a:gd name="T81" fmla="*/ 190 h 270"/>
                  <a:gd name="T82" fmla="*/ 159 w 269"/>
                  <a:gd name="T83" fmla="*/ 186 h 270"/>
                  <a:gd name="T84" fmla="*/ 183 w 269"/>
                  <a:gd name="T85" fmla="*/ 125 h 270"/>
                  <a:gd name="T86" fmla="*/ 128 w 269"/>
                  <a:gd name="T87" fmla="*/ 92 h 270"/>
                  <a:gd name="T88" fmla="*/ 86 w 269"/>
                  <a:gd name="T89" fmla="*/ 148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69" h="270">
                    <a:moveTo>
                      <a:pt x="86" y="148"/>
                    </a:moveTo>
                    <a:cubicBezTo>
                      <a:pt x="67" y="171"/>
                      <a:pt x="50" y="195"/>
                      <a:pt x="28" y="212"/>
                    </a:cubicBezTo>
                    <a:cubicBezTo>
                      <a:pt x="18" y="210"/>
                      <a:pt x="18" y="203"/>
                      <a:pt x="13" y="199"/>
                    </a:cubicBezTo>
                    <a:cubicBezTo>
                      <a:pt x="12" y="194"/>
                      <a:pt x="13" y="189"/>
                      <a:pt x="17" y="186"/>
                    </a:cubicBezTo>
                    <a:cubicBezTo>
                      <a:pt x="24" y="181"/>
                      <a:pt x="32" y="177"/>
                      <a:pt x="39" y="172"/>
                    </a:cubicBezTo>
                    <a:cubicBezTo>
                      <a:pt x="41" y="162"/>
                      <a:pt x="42" y="153"/>
                      <a:pt x="38" y="143"/>
                    </a:cubicBezTo>
                    <a:cubicBezTo>
                      <a:pt x="33" y="142"/>
                      <a:pt x="28" y="140"/>
                      <a:pt x="22" y="139"/>
                    </a:cubicBezTo>
                    <a:cubicBezTo>
                      <a:pt x="15" y="137"/>
                      <a:pt x="8" y="135"/>
                      <a:pt x="1" y="133"/>
                    </a:cubicBezTo>
                    <a:cubicBezTo>
                      <a:pt x="1" y="130"/>
                      <a:pt x="0" y="127"/>
                      <a:pt x="0" y="124"/>
                    </a:cubicBezTo>
                    <a:cubicBezTo>
                      <a:pt x="2" y="116"/>
                      <a:pt x="0" y="107"/>
                      <a:pt x="8" y="101"/>
                    </a:cubicBezTo>
                    <a:cubicBezTo>
                      <a:pt x="19" y="94"/>
                      <a:pt x="32" y="106"/>
                      <a:pt x="45" y="101"/>
                    </a:cubicBezTo>
                    <a:cubicBezTo>
                      <a:pt x="50" y="95"/>
                      <a:pt x="54" y="88"/>
                      <a:pt x="57" y="80"/>
                    </a:cubicBezTo>
                    <a:cubicBezTo>
                      <a:pt x="54" y="68"/>
                      <a:pt x="40" y="63"/>
                      <a:pt x="38" y="49"/>
                    </a:cubicBezTo>
                    <a:cubicBezTo>
                      <a:pt x="40" y="38"/>
                      <a:pt x="50" y="34"/>
                      <a:pt x="57" y="28"/>
                    </a:cubicBezTo>
                    <a:cubicBezTo>
                      <a:pt x="74" y="29"/>
                      <a:pt x="77" y="46"/>
                      <a:pt x="88" y="52"/>
                    </a:cubicBezTo>
                    <a:cubicBezTo>
                      <a:pt x="97" y="52"/>
                      <a:pt x="106" y="49"/>
                      <a:pt x="113" y="43"/>
                    </a:cubicBezTo>
                    <a:cubicBezTo>
                      <a:pt x="118" y="32"/>
                      <a:pt x="112" y="20"/>
                      <a:pt x="118" y="9"/>
                    </a:cubicBezTo>
                    <a:cubicBezTo>
                      <a:pt x="128" y="0"/>
                      <a:pt x="139" y="2"/>
                      <a:pt x="150" y="8"/>
                    </a:cubicBezTo>
                    <a:cubicBezTo>
                      <a:pt x="157" y="19"/>
                      <a:pt x="150" y="32"/>
                      <a:pt x="156" y="44"/>
                    </a:cubicBezTo>
                    <a:cubicBezTo>
                      <a:pt x="167" y="46"/>
                      <a:pt x="179" y="64"/>
                      <a:pt x="189" y="42"/>
                    </a:cubicBezTo>
                    <a:cubicBezTo>
                      <a:pt x="198" y="39"/>
                      <a:pt x="203" y="28"/>
                      <a:pt x="214" y="30"/>
                    </a:cubicBezTo>
                    <a:cubicBezTo>
                      <a:pt x="221" y="35"/>
                      <a:pt x="228" y="40"/>
                      <a:pt x="231" y="49"/>
                    </a:cubicBezTo>
                    <a:cubicBezTo>
                      <a:pt x="226" y="58"/>
                      <a:pt x="220" y="67"/>
                      <a:pt x="215" y="75"/>
                    </a:cubicBezTo>
                    <a:cubicBezTo>
                      <a:pt x="212" y="80"/>
                      <a:pt x="211" y="84"/>
                      <a:pt x="217" y="87"/>
                    </a:cubicBezTo>
                    <a:cubicBezTo>
                      <a:pt x="217" y="87"/>
                      <a:pt x="217" y="87"/>
                      <a:pt x="217" y="87"/>
                    </a:cubicBezTo>
                    <a:cubicBezTo>
                      <a:pt x="217" y="93"/>
                      <a:pt x="220" y="98"/>
                      <a:pt x="224" y="101"/>
                    </a:cubicBezTo>
                    <a:cubicBezTo>
                      <a:pt x="237" y="107"/>
                      <a:pt x="248" y="97"/>
                      <a:pt x="260" y="100"/>
                    </a:cubicBezTo>
                    <a:cubicBezTo>
                      <a:pt x="269" y="110"/>
                      <a:pt x="268" y="121"/>
                      <a:pt x="268" y="131"/>
                    </a:cubicBezTo>
                    <a:cubicBezTo>
                      <a:pt x="258" y="142"/>
                      <a:pt x="244" y="136"/>
                      <a:pt x="233" y="144"/>
                    </a:cubicBezTo>
                    <a:cubicBezTo>
                      <a:pt x="228" y="152"/>
                      <a:pt x="228" y="161"/>
                      <a:pt x="229" y="170"/>
                    </a:cubicBezTo>
                    <a:cubicBezTo>
                      <a:pt x="237" y="179"/>
                      <a:pt x="249" y="180"/>
                      <a:pt x="256" y="190"/>
                    </a:cubicBezTo>
                    <a:cubicBezTo>
                      <a:pt x="259" y="203"/>
                      <a:pt x="250" y="210"/>
                      <a:pt x="244" y="218"/>
                    </a:cubicBezTo>
                    <a:cubicBezTo>
                      <a:pt x="228" y="221"/>
                      <a:pt x="220" y="207"/>
                      <a:pt x="207" y="206"/>
                    </a:cubicBezTo>
                    <a:cubicBezTo>
                      <a:pt x="199" y="209"/>
                      <a:pt x="193" y="216"/>
                      <a:pt x="187" y="221"/>
                    </a:cubicBezTo>
                    <a:cubicBezTo>
                      <a:pt x="186" y="234"/>
                      <a:pt x="195" y="243"/>
                      <a:pt x="196" y="255"/>
                    </a:cubicBezTo>
                    <a:cubicBezTo>
                      <a:pt x="191" y="267"/>
                      <a:pt x="179" y="268"/>
                      <a:pt x="169" y="270"/>
                    </a:cubicBezTo>
                    <a:cubicBezTo>
                      <a:pt x="153" y="263"/>
                      <a:pt x="157" y="246"/>
                      <a:pt x="147" y="236"/>
                    </a:cubicBezTo>
                    <a:cubicBezTo>
                      <a:pt x="139" y="234"/>
                      <a:pt x="131" y="234"/>
                      <a:pt x="122" y="236"/>
                    </a:cubicBezTo>
                    <a:cubicBezTo>
                      <a:pt x="112" y="245"/>
                      <a:pt x="116" y="263"/>
                      <a:pt x="101" y="270"/>
                    </a:cubicBezTo>
                    <a:cubicBezTo>
                      <a:pt x="90" y="269"/>
                      <a:pt x="79" y="266"/>
                      <a:pt x="73" y="254"/>
                    </a:cubicBezTo>
                    <a:cubicBezTo>
                      <a:pt x="90" y="232"/>
                      <a:pt x="108" y="211"/>
                      <a:pt x="126" y="190"/>
                    </a:cubicBezTo>
                    <a:cubicBezTo>
                      <a:pt x="137" y="193"/>
                      <a:pt x="148" y="192"/>
                      <a:pt x="159" y="186"/>
                    </a:cubicBezTo>
                    <a:cubicBezTo>
                      <a:pt x="181" y="174"/>
                      <a:pt x="191" y="149"/>
                      <a:pt x="183" y="125"/>
                    </a:cubicBezTo>
                    <a:cubicBezTo>
                      <a:pt x="176" y="103"/>
                      <a:pt x="151" y="88"/>
                      <a:pt x="128" y="92"/>
                    </a:cubicBezTo>
                    <a:cubicBezTo>
                      <a:pt x="100" y="97"/>
                      <a:pt x="85" y="117"/>
                      <a:pt x="86" y="14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800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50" name="Freeform 78">
                <a:extLst>
                  <a:ext uri="{FF2B5EF4-FFF2-40B4-BE49-F238E27FC236}">
                    <a16:creationId xmlns="" xmlns:a16="http://schemas.microsoft.com/office/drawing/2014/main" id="{68F85BAB-53C3-4193-901D-EB4D7AED2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257" y="3916724"/>
                <a:ext cx="128254" cy="137498"/>
              </a:xfrm>
              <a:custGeom>
                <a:avLst/>
                <a:gdLst>
                  <a:gd name="T0" fmla="*/ 137 w 141"/>
                  <a:gd name="T1" fmla="*/ 55 h 151"/>
                  <a:gd name="T2" fmla="*/ 138 w 141"/>
                  <a:gd name="T3" fmla="*/ 64 h 151"/>
                  <a:gd name="T4" fmla="*/ 50 w 141"/>
                  <a:gd name="T5" fmla="*/ 140 h 151"/>
                  <a:gd name="T6" fmla="*/ 0 w 141"/>
                  <a:gd name="T7" fmla="*/ 74 h 151"/>
                  <a:gd name="T8" fmla="*/ 45 w 141"/>
                  <a:gd name="T9" fmla="*/ 10 h 151"/>
                  <a:gd name="T10" fmla="*/ 126 w 141"/>
                  <a:gd name="T11" fmla="*/ 36 h 151"/>
                  <a:gd name="T12" fmla="*/ 137 w 141"/>
                  <a:gd name="T13" fmla="*/ 5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151">
                    <a:moveTo>
                      <a:pt x="137" y="55"/>
                    </a:moveTo>
                    <a:cubicBezTo>
                      <a:pt x="137" y="58"/>
                      <a:pt x="138" y="61"/>
                      <a:pt x="138" y="64"/>
                    </a:cubicBezTo>
                    <a:cubicBezTo>
                      <a:pt x="141" y="124"/>
                      <a:pt x="91" y="151"/>
                      <a:pt x="50" y="140"/>
                    </a:cubicBezTo>
                    <a:cubicBezTo>
                      <a:pt x="21" y="131"/>
                      <a:pt x="1" y="105"/>
                      <a:pt x="0" y="74"/>
                    </a:cubicBezTo>
                    <a:cubicBezTo>
                      <a:pt x="0" y="46"/>
                      <a:pt x="19" y="18"/>
                      <a:pt x="45" y="10"/>
                    </a:cubicBezTo>
                    <a:cubicBezTo>
                      <a:pt x="77" y="0"/>
                      <a:pt x="107" y="9"/>
                      <a:pt x="126" y="36"/>
                    </a:cubicBezTo>
                    <a:cubicBezTo>
                      <a:pt x="130" y="42"/>
                      <a:pt x="133" y="48"/>
                      <a:pt x="137" y="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800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51" name="Freeform 79">
                <a:extLst>
                  <a:ext uri="{FF2B5EF4-FFF2-40B4-BE49-F238E27FC236}">
                    <a16:creationId xmlns="" xmlns:a16="http://schemas.microsoft.com/office/drawing/2014/main" id="{8FFB03D3-9087-454F-941A-786271592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5791" y="4074249"/>
                <a:ext cx="44677" cy="40826"/>
              </a:xfrm>
              <a:custGeom>
                <a:avLst/>
                <a:gdLst>
                  <a:gd name="T0" fmla="*/ 17 w 49"/>
                  <a:gd name="T1" fmla="*/ 0 h 45"/>
                  <a:gd name="T2" fmla="*/ 49 w 49"/>
                  <a:gd name="T3" fmla="*/ 25 h 45"/>
                  <a:gd name="T4" fmla="*/ 21 w 49"/>
                  <a:gd name="T5" fmla="*/ 45 h 45"/>
                  <a:gd name="T6" fmla="*/ 0 w 49"/>
                  <a:gd name="T7" fmla="*/ 17 h 45"/>
                  <a:gd name="T8" fmla="*/ 17 w 49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5">
                    <a:moveTo>
                      <a:pt x="17" y="0"/>
                    </a:moveTo>
                    <a:cubicBezTo>
                      <a:pt x="29" y="6"/>
                      <a:pt x="40" y="15"/>
                      <a:pt x="49" y="25"/>
                    </a:cubicBezTo>
                    <a:cubicBezTo>
                      <a:pt x="40" y="32"/>
                      <a:pt x="33" y="41"/>
                      <a:pt x="21" y="45"/>
                    </a:cubicBezTo>
                    <a:cubicBezTo>
                      <a:pt x="9" y="39"/>
                      <a:pt x="1" y="31"/>
                      <a:pt x="0" y="17"/>
                    </a:cubicBezTo>
                    <a:cubicBezTo>
                      <a:pt x="4" y="9"/>
                      <a:pt x="12" y="5"/>
                      <a:pt x="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800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52" name="Freeform 80">
                <a:extLst>
                  <a:ext uri="{FF2B5EF4-FFF2-40B4-BE49-F238E27FC236}">
                    <a16:creationId xmlns="" xmlns:a16="http://schemas.microsoft.com/office/drawing/2014/main" id="{43C09363-EC6D-4B40-9DD5-9E450259C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1433" y="4129711"/>
                <a:ext cx="41211" cy="32738"/>
              </a:xfrm>
              <a:custGeom>
                <a:avLst/>
                <a:gdLst>
                  <a:gd name="T0" fmla="*/ 0 w 45"/>
                  <a:gd name="T1" fmla="*/ 12 h 36"/>
                  <a:gd name="T2" fmla="*/ 3 w 45"/>
                  <a:gd name="T3" fmla="*/ 0 h 36"/>
                  <a:gd name="T4" fmla="*/ 45 w 45"/>
                  <a:gd name="T5" fmla="*/ 21 h 36"/>
                  <a:gd name="T6" fmla="*/ 16 w 45"/>
                  <a:gd name="T7" fmla="*/ 36 h 36"/>
                  <a:gd name="T8" fmla="*/ 0 w 45"/>
                  <a:gd name="T9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6">
                    <a:moveTo>
                      <a:pt x="0" y="12"/>
                    </a:moveTo>
                    <a:cubicBezTo>
                      <a:pt x="1" y="9"/>
                      <a:pt x="1" y="6"/>
                      <a:pt x="3" y="0"/>
                    </a:cubicBezTo>
                    <a:cubicBezTo>
                      <a:pt x="18" y="7"/>
                      <a:pt x="31" y="14"/>
                      <a:pt x="45" y="21"/>
                    </a:cubicBezTo>
                    <a:cubicBezTo>
                      <a:pt x="39" y="35"/>
                      <a:pt x="26" y="34"/>
                      <a:pt x="16" y="36"/>
                    </a:cubicBezTo>
                    <a:cubicBezTo>
                      <a:pt x="5" y="30"/>
                      <a:pt x="5" y="19"/>
                      <a:pt x="0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800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53" name="Freeform 81">
                <a:extLst>
                  <a:ext uri="{FF2B5EF4-FFF2-40B4-BE49-F238E27FC236}">
                    <a16:creationId xmlns="" xmlns:a16="http://schemas.microsoft.com/office/drawing/2014/main" id="{C1C9F018-AF78-42B4-9DF4-5C91C6B15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451" y="3980658"/>
                <a:ext cx="22724" cy="42751"/>
              </a:xfrm>
              <a:custGeom>
                <a:avLst/>
                <a:gdLst>
                  <a:gd name="T0" fmla="*/ 5 w 25"/>
                  <a:gd name="T1" fmla="*/ 0 h 47"/>
                  <a:gd name="T2" fmla="*/ 21 w 25"/>
                  <a:gd name="T3" fmla="*/ 4 h 47"/>
                  <a:gd name="T4" fmla="*/ 22 w 25"/>
                  <a:gd name="T5" fmla="*/ 33 h 47"/>
                  <a:gd name="T6" fmla="*/ 0 w 25"/>
                  <a:gd name="T7" fmla="*/ 47 h 47"/>
                  <a:gd name="T8" fmla="*/ 5 w 25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7">
                    <a:moveTo>
                      <a:pt x="5" y="0"/>
                    </a:moveTo>
                    <a:cubicBezTo>
                      <a:pt x="11" y="1"/>
                      <a:pt x="16" y="3"/>
                      <a:pt x="21" y="4"/>
                    </a:cubicBezTo>
                    <a:cubicBezTo>
                      <a:pt x="25" y="14"/>
                      <a:pt x="24" y="23"/>
                      <a:pt x="22" y="33"/>
                    </a:cubicBezTo>
                    <a:cubicBezTo>
                      <a:pt x="15" y="38"/>
                      <a:pt x="7" y="42"/>
                      <a:pt x="0" y="47"/>
                    </a:cubicBezTo>
                    <a:cubicBezTo>
                      <a:pt x="0" y="31"/>
                      <a:pt x="8" y="16"/>
                      <a:pt x="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800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54" name="Freeform 82">
                <a:extLst>
                  <a:ext uri="{FF2B5EF4-FFF2-40B4-BE49-F238E27FC236}">
                    <a16:creationId xmlns="" xmlns:a16="http://schemas.microsoft.com/office/drawing/2014/main" id="{BDB04A80-76C2-4952-B32D-9CCECBC7C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771" y="3946765"/>
                <a:ext cx="18102" cy="39285"/>
              </a:xfrm>
              <a:custGeom>
                <a:avLst/>
                <a:gdLst>
                  <a:gd name="T0" fmla="*/ 1 w 20"/>
                  <a:gd name="T1" fmla="*/ 0 h 43"/>
                  <a:gd name="T2" fmla="*/ 16 w 20"/>
                  <a:gd name="T3" fmla="*/ 8 h 43"/>
                  <a:gd name="T4" fmla="*/ 12 w 20"/>
                  <a:gd name="T5" fmla="*/ 43 h 43"/>
                  <a:gd name="T6" fmla="*/ 1 w 20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43">
                    <a:moveTo>
                      <a:pt x="1" y="0"/>
                    </a:moveTo>
                    <a:cubicBezTo>
                      <a:pt x="7" y="1"/>
                      <a:pt x="12" y="3"/>
                      <a:pt x="16" y="8"/>
                    </a:cubicBezTo>
                    <a:cubicBezTo>
                      <a:pt x="20" y="20"/>
                      <a:pt x="11" y="31"/>
                      <a:pt x="12" y="43"/>
                    </a:cubicBezTo>
                    <a:cubicBezTo>
                      <a:pt x="9" y="29"/>
                      <a:pt x="0" y="16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800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55" name="Freeform 83">
                <a:extLst>
                  <a:ext uri="{FF2B5EF4-FFF2-40B4-BE49-F238E27FC236}">
                    <a16:creationId xmlns="" xmlns:a16="http://schemas.microsoft.com/office/drawing/2014/main" id="{794B1369-7EB3-4F79-8B8A-59735D0EC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5750" y="4028802"/>
                <a:ext cx="18487" cy="24649"/>
              </a:xfrm>
              <a:custGeom>
                <a:avLst/>
                <a:gdLst>
                  <a:gd name="T0" fmla="*/ 1 w 20"/>
                  <a:gd name="T1" fmla="*/ 0 h 27"/>
                  <a:gd name="T2" fmla="*/ 20 w 20"/>
                  <a:gd name="T3" fmla="*/ 26 h 27"/>
                  <a:gd name="T4" fmla="*/ 1 w 20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27">
                    <a:moveTo>
                      <a:pt x="1" y="0"/>
                    </a:moveTo>
                    <a:cubicBezTo>
                      <a:pt x="9" y="7"/>
                      <a:pt x="15" y="16"/>
                      <a:pt x="20" y="26"/>
                    </a:cubicBezTo>
                    <a:cubicBezTo>
                      <a:pt x="0" y="27"/>
                      <a:pt x="3" y="1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800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56" name="Freeform 84">
                <a:extLst>
                  <a:ext uri="{FF2B5EF4-FFF2-40B4-BE49-F238E27FC236}">
                    <a16:creationId xmlns="" xmlns:a16="http://schemas.microsoft.com/office/drawing/2014/main" id="{2C36DE9E-FA5B-478E-8C91-5E78117FD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598" y="3917879"/>
                <a:ext cx="126714" cy="127099"/>
              </a:xfrm>
              <a:custGeom>
                <a:avLst/>
                <a:gdLst>
                  <a:gd name="T0" fmla="*/ 139 w 139"/>
                  <a:gd name="T1" fmla="*/ 69 h 140"/>
                  <a:gd name="T2" fmla="*/ 71 w 139"/>
                  <a:gd name="T3" fmla="*/ 140 h 140"/>
                  <a:gd name="T4" fmla="*/ 0 w 139"/>
                  <a:gd name="T5" fmla="*/ 71 h 140"/>
                  <a:gd name="T6" fmla="*/ 70 w 139"/>
                  <a:gd name="T7" fmla="*/ 0 h 140"/>
                  <a:gd name="T8" fmla="*/ 139 w 139"/>
                  <a:gd name="T9" fmla="*/ 69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40">
                    <a:moveTo>
                      <a:pt x="139" y="69"/>
                    </a:moveTo>
                    <a:cubicBezTo>
                      <a:pt x="139" y="108"/>
                      <a:pt x="109" y="139"/>
                      <a:pt x="71" y="140"/>
                    </a:cubicBezTo>
                    <a:cubicBezTo>
                      <a:pt x="33" y="140"/>
                      <a:pt x="1" y="109"/>
                      <a:pt x="0" y="71"/>
                    </a:cubicBezTo>
                    <a:cubicBezTo>
                      <a:pt x="0" y="30"/>
                      <a:pt x="30" y="0"/>
                      <a:pt x="70" y="0"/>
                    </a:cubicBezTo>
                    <a:cubicBezTo>
                      <a:pt x="110" y="0"/>
                      <a:pt x="139" y="29"/>
                      <a:pt x="139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800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p:grpSp>
        <p:sp>
          <p:nvSpPr>
            <p:cNvPr id="157" name="Slide Number Placeholder 3">
              <a:extLst>
                <a:ext uri="{FF2B5EF4-FFF2-40B4-BE49-F238E27FC236}">
                  <a16:creationId xmlns="" xmlns:a16="http://schemas.microsoft.com/office/drawing/2014/main" id="{893197D4-6437-42F0-BBF1-79C1A9C47256}"/>
                </a:ext>
              </a:extLst>
            </p:cNvPr>
            <p:cNvSpPr txBox="1">
              <a:spLocks/>
            </p:cNvSpPr>
            <p:nvPr/>
          </p:nvSpPr>
          <p:spPr>
            <a:xfrm>
              <a:off x="7029450" y="4425950"/>
              <a:ext cx="14428" cy="30778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58" name="SplitText68">
              <a:extLst>
                <a:ext uri="{FF2B5EF4-FFF2-40B4-BE49-F238E27FC236}">
                  <a16:creationId xmlns="" xmlns:a16="http://schemas.microsoft.com/office/drawing/2014/main" id="{FF0F7FF3-074A-4855-ADD6-51C73ABB5C36}"/>
                </a:ext>
              </a:extLst>
            </p:cNvPr>
            <p:cNvSpPr txBox="1">
              <a:spLocks/>
            </p:cNvSpPr>
            <p:nvPr/>
          </p:nvSpPr>
          <p:spPr>
            <a:xfrm>
              <a:off x="5531142" y="1641516"/>
              <a:ext cx="2011189" cy="18697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eaLnBrk="0" fontAlgn="base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SzPct val="100000"/>
              </a:pPr>
              <a:r>
                <a:rPr lang="en-GB" sz="675" b="1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  <a:sym typeface="+mn-lt"/>
                </a:rPr>
                <a:t>(Digital) infrastructure </a:t>
              </a:r>
              <a:r>
                <a:rPr lang="en-GB" sz="675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  <a:sym typeface="+mn-lt"/>
                </a:rPr>
                <a:t>is a basic requirement to enable digitalisation</a:t>
              </a:r>
            </a:p>
          </p:txBody>
        </p:sp>
        <p:sp>
          <p:nvSpPr>
            <p:cNvPr id="159" name="SplitText69">
              <a:extLst>
                <a:ext uri="{FF2B5EF4-FFF2-40B4-BE49-F238E27FC236}">
                  <a16:creationId xmlns="" xmlns:a16="http://schemas.microsoft.com/office/drawing/2014/main" id="{15E5DBB4-C830-4CD0-A4D0-BFAF8874F3DC}"/>
                </a:ext>
              </a:extLst>
            </p:cNvPr>
            <p:cNvSpPr txBox="1">
              <a:spLocks/>
            </p:cNvSpPr>
            <p:nvPr/>
          </p:nvSpPr>
          <p:spPr>
            <a:xfrm>
              <a:off x="5915965" y="2383371"/>
              <a:ext cx="1611978" cy="18697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eaLnBrk="0" fontAlgn="base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SzPct val="100000"/>
              </a:pPr>
              <a:r>
                <a:rPr lang="en-GB" sz="675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  <a:sym typeface="+mn-lt"/>
                </a:rPr>
                <a:t>Processing of data requires </a:t>
              </a:r>
              <a:r>
                <a:rPr lang="en-GB" sz="675" b="1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  <a:sym typeface="+mn-lt"/>
                </a:rPr>
                <a:t>access to data </a:t>
              </a:r>
              <a:r>
                <a:rPr lang="en-GB" sz="675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  <a:sym typeface="+mn-lt"/>
                </a:rPr>
                <a:t>through technology</a:t>
              </a:r>
            </a:p>
          </p:txBody>
        </p:sp>
        <p:sp>
          <p:nvSpPr>
            <p:cNvPr id="160" name="SplitText70">
              <a:extLst>
                <a:ext uri="{FF2B5EF4-FFF2-40B4-BE49-F238E27FC236}">
                  <a16:creationId xmlns="" xmlns:a16="http://schemas.microsoft.com/office/drawing/2014/main" id="{4763EF0D-CB55-4982-900A-D25AC6B65322}"/>
                </a:ext>
              </a:extLst>
            </p:cNvPr>
            <p:cNvSpPr txBox="1">
              <a:spLocks/>
            </p:cNvSpPr>
            <p:nvPr/>
          </p:nvSpPr>
          <p:spPr>
            <a:xfrm>
              <a:off x="5915965" y="3125227"/>
              <a:ext cx="1611978" cy="280461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eaLnBrk="0" fontAlgn="base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SzPct val="100000"/>
              </a:pPr>
              <a:r>
                <a:rPr lang="en-GB" sz="675" b="1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  <a:sym typeface="+mn-lt"/>
                </a:rPr>
                <a:t>Human assets and capabilities </a:t>
              </a:r>
              <a:r>
                <a:rPr lang="en-GB" sz="675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  <a:sym typeface="+mn-lt"/>
                </a:rPr>
                <a:t>are prerequisites to enhance digital transformation</a:t>
              </a:r>
            </a:p>
          </p:txBody>
        </p:sp>
        <p:sp>
          <p:nvSpPr>
            <p:cNvPr id="161" name="SplitText71">
              <a:extLst>
                <a:ext uri="{FF2B5EF4-FFF2-40B4-BE49-F238E27FC236}">
                  <a16:creationId xmlns="" xmlns:a16="http://schemas.microsoft.com/office/drawing/2014/main" id="{735A18EB-F12F-437E-BE1E-F78EFBE91FCF}"/>
                </a:ext>
              </a:extLst>
            </p:cNvPr>
            <p:cNvSpPr txBox="1">
              <a:spLocks/>
            </p:cNvSpPr>
            <p:nvPr/>
          </p:nvSpPr>
          <p:spPr>
            <a:xfrm>
              <a:off x="1629482" y="3960570"/>
              <a:ext cx="2005746" cy="18697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r" eaLnBrk="0" fontAlgn="base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SzPct val="100000"/>
              </a:pPr>
              <a:r>
                <a:rPr lang="en-GB" sz="675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  <a:sym typeface="+mn-lt"/>
                </a:rPr>
                <a:t>Interactions between different stakeholders of the </a:t>
              </a:r>
              <a:r>
                <a:rPr lang="en-GB" sz="675" b="1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  <a:sym typeface="+mn-lt"/>
                </a:rPr>
                <a:t>ecosystem</a:t>
              </a:r>
              <a:r>
                <a:rPr lang="en-GB" sz="675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  <a:sym typeface="+mn-lt"/>
                </a:rPr>
                <a:t> can enhance digitalisation</a:t>
              </a:r>
            </a:p>
          </p:txBody>
        </p:sp>
        <p:sp>
          <p:nvSpPr>
            <p:cNvPr id="162" name="SplitText72">
              <a:extLst>
                <a:ext uri="{FF2B5EF4-FFF2-40B4-BE49-F238E27FC236}">
                  <a16:creationId xmlns="" xmlns:a16="http://schemas.microsoft.com/office/drawing/2014/main" id="{FD2EF0A5-8C7A-48F8-B4D4-E8987A3AF1E3}"/>
                </a:ext>
              </a:extLst>
            </p:cNvPr>
            <p:cNvSpPr txBox="1">
              <a:spLocks/>
            </p:cNvSpPr>
            <p:nvPr/>
          </p:nvSpPr>
          <p:spPr>
            <a:xfrm>
              <a:off x="1580361" y="3125228"/>
              <a:ext cx="1587483" cy="18697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r" eaLnBrk="0" fontAlgn="base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SzPct val="100000"/>
              </a:pPr>
              <a:r>
                <a:rPr lang="en-GB" sz="675" b="1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  <a:sym typeface="+mn-lt"/>
                </a:rPr>
                <a:t>Funding</a:t>
              </a:r>
              <a:r>
                <a:rPr lang="en-GB" sz="675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  <a:sym typeface="+mn-lt"/>
                </a:rPr>
                <a:t> is needed to support digital projects</a:t>
              </a:r>
            </a:p>
          </p:txBody>
        </p:sp>
        <p:sp>
          <p:nvSpPr>
            <p:cNvPr id="163" name="SplitText73">
              <a:extLst>
                <a:ext uri="{FF2B5EF4-FFF2-40B4-BE49-F238E27FC236}">
                  <a16:creationId xmlns="" xmlns:a16="http://schemas.microsoft.com/office/drawing/2014/main" id="{4B1416E7-1260-49AA-9657-E39E7FFC0FE4}"/>
                </a:ext>
              </a:extLst>
            </p:cNvPr>
            <p:cNvSpPr txBox="1">
              <a:spLocks/>
            </p:cNvSpPr>
            <p:nvPr/>
          </p:nvSpPr>
          <p:spPr>
            <a:xfrm>
              <a:off x="2059287" y="1641516"/>
              <a:ext cx="1594611" cy="18697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r" eaLnBrk="0" fontAlgn="base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SzPct val="100000"/>
              </a:pPr>
              <a:r>
                <a:rPr lang="en-GB" sz="675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  <a:sym typeface="+mn-lt"/>
                </a:rPr>
                <a:t>Overall coordination and </a:t>
              </a:r>
              <a:r>
                <a:rPr lang="en-GB" sz="675" b="1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  <a:sym typeface="+mn-lt"/>
                </a:rPr>
                <a:t>governance</a:t>
              </a:r>
              <a:r>
                <a:rPr lang="en-GB" sz="675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  <a:sym typeface="+mn-lt"/>
                </a:rPr>
                <a:t> is needed to streamline the process</a:t>
              </a:r>
            </a:p>
          </p:txBody>
        </p:sp>
        <p:sp>
          <p:nvSpPr>
            <p:cNvPr id="164" name="SplitText73">
              <a:extLst>
                <a:ext uri="{FF2B5EF4-FFF2-40B4-BE49-F238E27FC236}">
                  <a16:creationId xmlns="" xmlns:a16="http://schemas.microsoft.com/office/drawing/2014/main" id="{74B2528B-C489-464E-8063-937600F6DA4D}"/>
                </a:ext>
              </a:extLst>
            </p:cNvPr>
            <p:cNvSpPr txBox="1">
              <a:spLocks/>
            </p:cNvSpPr>
            <p:nvPr/>
          </p:nvSpPr>
          <p:spPr>
            <a:xfrm>
              <a:off x="1633932" y="2383371"/>
              <a:ext cx="1533912" cy="280461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r" eaLnBrk="0" fontAlgn="base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SzPct val="100000"/>
              </a:pPr>
              <a:r>
                <a:rPr lang="en-GB" sz="675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  <a:sym typeface="+mn-lt"/>
                </a:rPr>
                <a:t>The ecosystem greatly benefits from a portfolio of </a:t>
              </a:r>
              <a:r>
                <a:rPr lang="en-GB" sz="675" b="1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  <a:sym typeface="+mn-lt"/>
                </a:rPr>
                <a:t>support services </a:t>
              </a:r>
              <a:r>
                <a:rPr lang="en-GB" sz="675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  <a:sym typeface="+mn-lt"/>
                </a:rPr>
                <a:t>facilitating digital transformation  </a:t>
              </a:r>
            </a:p>
          </p:txBody>
        </p:sp>
        <p:sp>
          <p:nvSpPr>
            <p:cNvPr id="165" name="SplitText70">
              <a:extLst>
                <a:ext uri="{FF2B5EF4-FFF2-40B4-BE49-F238E27FC236}">
                  <a16:creationId xmlns="" xmlns:a16="http://schemas.microsoft.com/office/drawing/2014/main" id="{FC9F96F7-7649-43EC-A5A0-015F25DACA5D}"/>
                </a:ext>
              </a:extLst>
            </p:cNvPr>
            <p:cNvSpPr txBox="1">
              <a:spLocks/>
            </p:cNvSpPr>
            <p:nvPr/>
          </p:nvSpPr>
          <p:spPr>
            <a:xfrm>
              <a:off x="5531141" y="3960570"/>
              <a:ext cx="1957183" cy="18697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eaLnBrk="0" fontAlgn="base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SzPct val="100000"/>
              </a:pPr>
              <a:r>
                <a:rPr lang="en-GB" sz="675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  <a:sym typeface="+mn-lt"/>
                </a:rPr>
                <a:t>Companies need specific </a:t>
              </a:r>
              <a:r>
                <a:rPr lang="en-GB" sz="675" b="1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  <a:sym typeface="+mn-lt"/>
                </a:rPr>
                <a:t>digital competencies </a:t>
              </a:r>
              <a:r>
                <a:rPr lang="en-GB" sz="675" kern="1200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  <a:sym typeface="+mn-lt"/>
                </a:rPr>
                <a:t>to realise digital transformation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305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Object 63" hidden="1">
            <a:extLst>
              <a:ext uri="{FF2B5EF4-FFF2-40B4-BE49-F238E27FC236}">
                <a16:creationId xmlns="" xmlns:a16="http://schemas.microsoft.com/office/drawing/2014/main" id="{164B106F-C5E7-4693-A215-3A091688BBB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64" name="Object 63" hidden="1">
                        <a:extLst>
                          <a:ext uri="{FF2B5EF4-FFF2-40B4-BE49-F238E27FC236}">
                            <a16:creationId xmlns="" xmlns:a16="http://schemas.microsoft.com/office/drawing/2014/main" id="{164B106F-C5E7-4693-A215-3A091688BB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72161A-FC33-4040-ADB3-DD397B6D4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Cosa vi </a:t>
            </a:r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chiediamo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  <a:b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fr-BE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C10719B-C870-4062-96A2-1212BC387CFD}"/>
              </a:ext>
            </a:extLst>
          </p:cNvPr>
          <p:cNvSpPr txBox="1"/>
          <p:nvPr/>
        </p:nvSpPr>
        <p:spPr>
          <a:xfrm>
            <a:off x="3175687" y="2038864"/>
            <a:ext cx="8180173" cy="31023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3200" b="1" dirty="0" err="1">
                <a:latin typeface="+mn-lt"/>
                <a:cs typeface="+mn-cs"/>
                <a:sym typeface="+mn-lt"/>
              </a:rPr>
              <a:t>Creare</a:t>
            </a:r>
            <a:r>
              <a:rPr lang="en-GB" sz="3200" b="1" dirty="0">
                <a:latin typeface="+mn-lt"/>
                <a:cs typeface="+mn-cs"/>
                <a:sym typeface="+mn-lt"/>
              </a:rPr>
              <a:t> un </a:t>
            </a:r>
            <a:r>
              <a:rPr lang="en-GB" sz="3200" b="1" dirty="0" err="1">
                <a:latin typeface="+mn-lt"/>
                <a:cs typeface="+mn-cs"/>
                <a:sym typeface="+mn-lt"/>
              </a:rPr>
              <a:t>vostro</a:t>
            </a:r>
            <a:r>
              <a:rPr lang="en-GB" sz="3200" b="1" dirty="0">
                <a:latin typeface="+mn-lt"/>
                <a:cs typeface="+mn-cs"/>
                <a:sym typeface="+mn-lt"/>
              </a:rPr>
              <a:t> account per </a:t>
            </a:r>
            <a:r>
              <a:rPr lang="en-GB" sz="3200" b="1" dirty="0" err="1">
                <a:latin typeface="+mn-lt"/>
                <a:cs typeface="+mn-cs"/>
                <a:sym typeface="+mn-lt"/>
              </a:rPr>
              <a:t>il</a:t>
            </a:r>
            <a:r>
              <a:rPr lang="en-GB" sz="3200" b="1" dirty="0">
                <a:latin typeface="+mn-lt"/>
                <a:cs typeface="+mn-cs"/>
                <a:sym typeface="+mn-lt"/>
              </a:rPr>
              <a:t> SAT</a:t>
            </a:r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GB" sz="3200" b="1" dirty="0">
              <a:sym typeface="+mn-lt"/>
            </a:endParaRPr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3200" b="1" dirty="0" err="1">
                <a:latin typeface="+mn-lt"/>
                <a:cs typeface="+mn-cs"/>
                <a:sym typeface="+mn-lt"/>
              </a:rPr>
              <a:t>Compilare</a:t>
            </a:r>
            <a:r>
              <a:rPr lang="en-GB" sz="3200" b="1" dirty="0">
                <a:latin typeface="+mn-lt"/>
                <a:cs typeface="+mn-cs"/>
                <a:sym typeface="+mn-lt"/>
              </a:rPr>
              <a:t> </a:t>
            </a:r>
            <a:r>
              <a:rPr lang="en-GB" sz="3200" b="1" dirty="0" err="1">
                <a:latin typeface="+mn-lt"/>
                <a:cs typeface="+mn-cs"/>
                <a:sym typeface="+mn-lt"/>
              </a:rPr>
              <a:t>il</a:t>
            </a:r>
            <a:r>
              <a:rPr lang="en-GB" sz="3200" b="1" dirty="0">
                <a:latin typeface="+mn-lt"/>
                <a:cs typeface="+mn-cs"/>
                <a:sym typeface="+mn-lt"/>
              </a:rPr>
              <a:t> </a:t>
            </a:r>
            <a:r>
              <a:rPr lang="en-GB" sz="3200" b="1" dirty="0" err="1">
                <a:latin typeface="+mn-lt"/>
                <a:cs typeface="+mn-cs"/>
                <a:sym typeface="+mn-lt"/>
              </a:rPr>
              <a:t>questionario</a:t>
            </a:r>
            <a:endParaRPr lang="en-GB" sz="3200" b="1" dirty="0">
              <a:latin typeface="+mn-lt"/>
              <a:cs typeface="+mn-cs"/>
              <a:sym typeface="+mn-lt"/>
            </a:endParaRPr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GB" sz="3200" b="1" dirty="0">
              <a:sym typeface="+mn-lt"/>
            </a:endParaRPr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3200" b="1" dirty="0">
                <a:latin typeface="+mn-lt"/>
                <a:cs typeface="+mn-cs"/>
                <a:sym typeface="+mn-lt"/>
              </a:rPr>
              <a:t>Il </a:t>
            </a:r>
            <a:r>
              <a:rPr lang="en-GB" sz="3200" b="1" dirty="0" err="1">
                <a:latin typeface="+mn-lt"/>
                <a:cs typeface="+mn-cs"/>
                <a:sym typeface="+mn-lt"/>
              </a:rPr>
              <a:t>tutto</a:t>
            </a:r>
            <a:r>
              <a:rPr lang="en-GB" sz="3200" b="1" dirty="0">
                <a:latin typeface="+mn-lt"/>
                <a:cs typeface="+mn-cs"/>
                <a:sym typeface="+mn-lt"/>
              </a:rPr>
              <a:t> </a:t>
            </a:r>
            <a:r>
              <a:rPr lang="en-GB" sz="3200" b="1" dirty="0" err="1" smtClean="0">
                <a:latin typeface="+mn-lt"/>
                <a:cs typeface="+mn-cs"/>
                <a:sym typeface="+mn-lt"/>
              </a:rPr>
              <a:t>richiederà</a:t>
            </a:r>
            <a:r>
              <a:rPr lang="en-GB" sz="3200" b="1" dirty="0" smtClean="0">
                <a:latin typeface="+mn-lt"/>
                <a:cs typeface="+mn-cs"/>
                <a:sym typeface="+mn-lt"/>
              </a:rPr>
              <a:t> al </a:t>
            </a:r>
            <a:r>
              <a:rPr lang="en-GB" sz="3200" b="1" dirty="0" err="1" smtClean="0">
                <a:latin typeface="+mn-lt"/>
                <a:cs typeface="+mn-cs"/>
                <a:sym typeface="+mn-lt"/>
              </a:rPr>
              <a:t>massimo</a:t>
            </a:r>
            <a:r>
              <a:rPr lang="en-GB" sz="3200" b="1" dirty="0" smtClean="0">
                <a:latin typeface="+mn-lt"/>
                <a:cs typeface="+mn-cs"/>
                <a:sym typeface="+mn-lt"/>
              </a:rPr>
              <a:t> </a:t>
            </a:r>
            <a:r>
              <a:rPr lang="en-GB" sz="3200" b="1" dirty="0">
                <a:latin typeface="+mn-lt"/>
                <a:cs typeface="+mn-cs"/>
                <a:sym typeface="+mn-lt"/>
              </a:rPr>
              <a:t>30 </a:t>
            </a:r>
            <a:r>
              <a:rPr lang="en-GB" sz="3200" b="1" dirty="0" err="1">
                <a:latin typeface="+mn-lt"/>
                <a:cs typeface="+mn-cs"/>
                <a:sym typeface="+mn-lt"/>
              </a:rPr>
              <a:t>minuti</a:t>
            </a:r>
            <a:r>
              <a:rPr lang="en-GB" sz="3200" b="1" dirty="0">
                <a:latin typeface="+mn-lt"/>
                <a:cs typeface="+mn-cs"/>
                <a:sym typeface="+mn-lt"/>
              </a:rPr>
              <a:t> del </a:t>
            </a:r>
            <a:r>
              <a:rPr lang="en-GB" sz="3200" b="1" dirty="0" err="1">
                <a:latin typeface="+mn-lt"/>
                <a:cs typeface="+mn-cs"/>
                <a:sym typeface="+mn-lt"/>
              </a:rPr>
              <a:t>vostro</a:t>
            </a:r>
            <a:r>
              <a:rPr lang="en-GB" sz="3200" b="1" dirty="0">
                <a:latin typeface="+mn-lt"/>
                <a:cs typeface="+mn-cs"/>
                <a:sym typeface="+mn-lt"/>
              </a:rPr>
              <a:t> </a:t>
            </a:r>
            <a:r>
              <a:rPr lang="en-GB" sz="3200" b="1" dirty="0" smtClean="0">
                <a:latin typeface="+mn-lt"/>
                <a:cs typeface="+mn-cs"/>
                <a:sym typeface="+mn-lt"/>
              </a:rPr>
              <a:t>tempo (</a:t>
            </a:r>
            <a:r>
              <a:rPr lang="en-GB" sz="3200" b="1" dirty="0" err="1" smtClean="0">
                <a:latin typeface="+mn-lt"/>
                <a:cs typeface="+mn-cs"/>
                <a:sym typeface="+mn-lt"/>
              </a:rPr>
              <a:t>investiti</a:t>
            </a:r>
            <a:r>
              <a:rPr lang="en-GB" sz="3200" b="1" dirty="0" smtClean="0">
                <a:latin typeface="+mn-lt"/>
                <a:cs typeface="+mn-cs"/>
                <a:sym typeface="+mn-lt"/>
              </a:rPr>
              <a:t> per lo </a:t>
            </a:r>
            <a:r>
              <a:rPr lang="en-GB" sz="3200" b="1" dirty="0" err="1" smtClean="0">
                <a:latin typeface="+mn-lt"/>
                <a:cs typeface="+mn-cs"/>
                <a:sym typeface="+mn-lt"/>
              </a:rPr>
              <a:t>sviluppo</a:t>
            </a:r>
            <a:r>
              <a:rPr lang="en-GB" sz="3200" b="1" dirty="0" smtClean="0">
                <a:latin typeface="+mn-lt"/>
                <a:cs typeface="+mn-cs"/>
                <a:sym typeface="+mn-lt"/>
              </a:rPr>
              <a:t> </a:t>
            </a:r>
            <a:r>
              <a:rPr lang="en-GB" sz="3200" b="1" dirty="0" err="1" smtClean="0">
                <a:latin typeface="+mn-lt"/>
                <a:cs typeface="+mn-cs"/>
                <a:sym typeface="+mn-lt"/>
              </a:rPr>
              <a:t>della</a:t>
            </a:r>
            <a:r>
              <a:rPr lang="en-GB" sz="3200" b="1" dirty="0" smtClean="0">
                <a:latin typeface="+mn-lt"/>
                <a:cs typeface="+mn-cs"/>
                <a:sym typeface="+mn-lt"/>
              </a:rPr>
              <a:t> </a:t>
            </a:r>
            <a:r>
              <a:rPr lang="en-GB" sz="3200" b="1" dirty="0" err="1" smtClean="0">
                <a:latin typeface="+mn-lt"/>
                <a:cs typeface="+mn-cs"/>
                <a:sym typeface="+mn-lt"/>
              </a:rPr>
              <a:t>Città</a:t>
            </a:r>
            <a:r>
              <a:rPr lang="en-GB" sz="3200" b="1" dirty="0" smtClean="0">
                <a:latin typeface="+mn-lt"/>
                <a:cs typeface="+mn-cs"/>
                <a:sym typeface="+mn-lt"/>
              </a:rPr>
              <a:t>).</a:t>
            </a:r>
            <a:endParaRPr lang="en-GB" sz="3200" b="1" dirty="0">
              <a:latin typeface="+mn-lt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9367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Object 63" hidden="1">
            <a:extLst>
              <a:ext uri="{FF2B5EF4-FFF2-40B4-BE49-F238E27FC236}">
                <a16:creationId xmlns="" xmlns:a16="http://schemas.microsoft.com/office/drawing/2014/main" id="{164B106F-C5E7-4693-A215-3A091688BBB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64" name="Object 63" hidden="1">
                        <a:extLst>
                          <a:ext uri="{FF2B5EF4-FFF2-40B4-BE49-F238E27FC236}">
                            <a16:creationId xmlns="" xmlns:a16="http://schemas.microsoft.com/office/drawing/2014/main" id="{164B106F-C5E7-4693-A215-3A091688BB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72161A-FC33-4040-ADB3-DD397B6D4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Creare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un account per </a:t>
            </a:r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il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SAT</a:t>
            </a:r>
            <a:b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fr-BE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1CC434D-5836-4F2B-A344-A6D224E40452}"/>
              </a:ext>
            </a:extLst>
          </p:cNvPr>
          <p:cNvGrpSpPr/>
          <p:nvPr/>
        </p:nvGrpSpPr>
        <p:grpSpPr>
          <a:xfrm>
            <a:off x="3985456" y="2195157"/>
            <a:ext cx="6412914" cy="4182197"/>
            <a:chOff x="-2388145" y="247772"/>
            <a:chExt cx="7703840" cy="5677058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0F125F4B-5250-4439-8D10-AB31FA215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388145" y="247772"/>
              <a:ext cx="7703840" cy="5677058"/>
            </a:xfrm>
            <a:prstGeom prst="rect">
              <a:avLst/>
            </a:prstGeom>
          </p:spPr>
        </p:pic>
        <p:sp>
          <p:nvSpPr>
            <p:cNvPr id="7" name="Rounded Rectangle 7">
              <a:extLst>
                <a:ext uri="{FF2B5EF4-FFF2-40B4-BE49-F238E27FC236}">
                  <a16:creationId xmlns="" xmlns:a16="http://schemas.microsoft.com/office/drawing/2014/main" id="{0B46B436-5E14-48C6-81C4-DCB4F29BE483}"/>
                </a:ext>
              </a:extLst>
            </p:cNvPr>
            <p:cNvSpPr/>
            <p:nvPr/>
          </p:nvSpPr>
          <p:spPr bwMode="auto">
            <a:xfrm>
              <a:off x="-2280609" y="5393603"/>
              <a:ext cx="648072" cy="430560"/>
            </a:xfrm>
            <a:prstGeom prst="roundRect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0" hangingPunct="0"/>
              <a:endParaRPr lang="en-US" sz="1800" b="0" dirty="0" err="1">
                <a:latin typeface="Georgia" charset="0"/>
                <a:ea typeface="Georgia" charset="0"/>
                <a:cs typeface="Georgia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20C891E-663B-4AA5-9D57-1A7906D58425}"/>
              </a:ext>
            </a:extLst>
          </p:cNvPr>
          <p:cNvSpPr txBox="1"/>
          <p:nvPr/>
        </p:nvSpPr>
        <p:spPr>
          <a:xfrm>
            <a:off x="2965622" y="510364"/>
            <a:ext cx="65" cy="180049"/>
          </a:xfrm>
          <a:prstGeom prst="rect">
            <a:avLst/>
          </a:prstGeom>
          <a:noFill/>
          <a:ln w="9525"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endParaRPr lang="en-GB" sz="1300" dirty="0">
              <a:latin typeface="+mn-lt"/>
              <a:cs typeface="+mn-cs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E1BBD5B-F997-4E55-B7EC-6E299AA7FD6C}"/>
              </a:ext>
            </a:extLst>
          </p:cNvPr>
          <p:cNvSpPr txBox="1"/>
          <p:nvPr/>
        </p:nvSpPr>
        <p:spPr>
          <a:xfrm>
            <a:off x="2965622" y="87464"/>
            <a:ext cx="8896670" cy="202209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ct val="90000"/>
              </a:lnSpc>
              <a:buClr>
                <a:schemeClr val="tx1"/>
              </a:buClr>
              <a:buSzPct val="100000"/>
              <a:buAutoNum type="arabicParenR"/>
            </a:pPr>
            <a:r>
              <a:rPr lang="en-GB" sz="1600" dirty="0" err="1">
                <a:latin typeface="+mn-lt"/>
                <a:cs typeface="+mn-cs"/>
                <a:sym typeface="+mn-lt"/>
              </a:rPr>
              <a:t>Andate</a:t>
            </a:r>
            <a:r>
              <a:rPr lang="en-GB" sz="1600" dirty="0">
                <a:latin typeface="+mn-lt"/>
                <a:cs typeface="+mn-cs"/>
                <a:sym typeface="+mn-lt"/>
              </a:rPr>
              <a:t> al </a:t>
            </a:r>
            <a:r>
              <a:rPr lang="en-GB" sz="1600" dirty="0" err="1">
                <a:latin typeface="+mn-lt"/>
                <a:cs typeface="+mn-cs"/>
                <a:sym typeface="+mn-lt"/>
              </a:rPr>
              <a:t>sito</a:t>
            </a:r>
            <a:r>
              <a:rPr lang="en-GB" sz="1600" dirty="0">
                <a:latin typeface="+mn-lt"/>
                <a:cs typeface="+mn-cs"/>
                <a:sym typeface="+mn-lt"/>
              </a:rPr>
              <a:t> web del SAT (digitallytransformyourregion.eu/tool) (</a:t>
            </a:r>
            <a:r>
              <a:rPr lang="en-GB" sz="1600" dirty="0" err="1">
                <a:latin typeface="+mn-lt"/>
                <a:cs typeface="+mn-cs"/>
                <a:sym typeface="+mn-lt"/>
              </a:rPr>
              <a:t>Suggeriamo</a:t>
            </a:r>
            <a:r>
              <a:rPr lang="en-GB" sz="1600" dirty="0">
                <a:latin typeface="+mn-lt"/>
                <a:cs typeface="+mn-cs"/>
                <a:sym typeface="+mn-lt"/>
              </a:rPr>
              <a:t> di </a:t>
            </a:r>
            <a:r>
              <a:rPr lang="en-GB" sz="1600" dirty="0" err="1">
                <a:latin typeface="+mn-lt"/>
                <a:cs typeface="+mn-cs"/>
                <a:sym typeface="+mn-lt"/>
              </a:rPr>
              <a:t>usare</a:t>
            </a:r>
            <a:r>
              <a:rPr lang="en-GB" sz="1600" dirty="0">
                <a:latin typeface="+mn-lt"/>
                <a:cs typeface="+mn-cs"/>
                <a:sym typeface="+mn-lt"/>
              </a:rPr>
              <a:t> Chrome o Firefox)</a:t>
            </a: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SzPct val="100000"/>
              <a:buAutoNum type="arabicParenR"/>
            </a:pPr>
            <a:r>
              <a:rPr lang="en-GB" sz="1600" dirty="0" err="1">
                <a:sym typeface="+mn-lt"/>
              </a:rPr>
              <a:t>Cliccate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su</a:t>
            </a:r>
            <a:r>
              <a:rPr lang="en-GB" sz="1600" dirty="0">
                <a:sym typeface="+mn-lt"/>
              </a:rPr>
              <a:t> SAT. </a:t>
            </a:r>
            <a:r>
              <a:rPr lang="en-GB" sz="1600" dirty="0" err="1">
                <a:sym typeface="+mn-lt"/>
              </a:rPr>
              <a:t>Quando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 smtClean="0">
                <a:sym typeface="+mn-lt"/>
              </a:rPr>
              <a:t>sarete</a:t>
            </a:r>
            <a:r>
              <a:rPr lang="en-GB" sz="1600" dirty="0" smtClean="0">
                <a:sym typeface="+mn-lt"/>
              </a:rPr>
              <a:t> </a:t>
            </a:r>
            <a:r>
              <a:rPr lang="en-GB" sz="1600" dirty="0" err="1" smtClean="0">
                <a:sym typeface="+mn-lt"/>
              </a:rPr>
              <a:t>sulla</a:t>
            </a:r>
            <a:r>
              <a:rPr lang="en-GB" sz="1600" dirty="0" smtClean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pagina</a:t>
            </a:r>
            <a:r>
              <a:rPr lang="en-GB" sz="1600" dirty="0">
                <a:sym typeface="+mn-lt"/>
              </a:rPr>
              <a:t> SAT, </a:t>
            </a:r>
            <a:r>
              <a:rPr lang="en-GB" sz="1600" dirty="0" err="1">
                <a:sym typeface="+mn-lt"/>
              </a:rPr>
              <a:t>scendete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giu</a:t>
            </a:r>
            <a:r>
              <a:rPr lang="en-GB" sz="1600" dirty="0">
                <a:sym typeface="+mn-lt"/>
              </a:rPr>
              <a:t>’ e </a:t>
            </a:r>
            <a:r>
              <a:rPr lang="en-GB" sz="1600" dirty="0" err="1">
                <a:sym typeface="+mn-lt"/>
              </a:rPr>
              <a:t>cliccate</a:t>
            </a:r>
            <a:r>
              <a:rPr lang="en-GB" sz="1600" dirty="0">
                <a:sym typeface="+mn-lt"/>
              </a:rPr>
              <a:t> “Create your account”</a:t>
            </a: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SzPct val="100000"/>
              <a:buAutoNum type="arabicParenR"/>
            </a:pPr>
            <a:r>
              <a:rPr lang="en-GB" sz="1600" dirty="0">
                <a:latin typeface="+mn-lt"/>
                <a:cs typeface="+mn-cs"/>
                <a:sym typeface="+mn-lt"/>
              </a:rPr>
              <a:t>Indicate la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vostra</a:t>
            </a:r>
            <a:r>
              <a:rPr lang="en-GB" sz="1600" dirty="0">
                <a:sym typeface="+mn-lt"/>
              </a:rPr>
              <a:t> e-mail, definite </a:t>
            </a:r>
            <a:r>
              <a:rPr lang="en-GB" sz="1600" dirty="0" err="1" smtClean="0">
                <a:sym typeface="+mn-lt"/>
              </a:rPr>
              <a:t>uno</a:t>
            </a:r>
            <a:r>
              <a:rPr lang="en-GB" sz="1600" dirty="0" smtClean="0">
                <a:sym typeface="+mn-lt"/>
              </a:rPr>
              <a:t> </a:t>
            </a:r>
            <a:r>
              <a:rPr lang="en-GB" sz="1600" dirty="0">
                <a:sym typeface="+mn-lt"/>
              </a:rPr>
              <a:t>username e create la </a:t>
            </a:r>
            <a:r>
              <a:rPr lang="en-GB" sz="1600" dirty="0" err="1">
                <a:sym typeface="+mn-lt"/>
              </a:rPr>
              <a:t>vostra</a:t>
            </a:r>
            <a:r>
              <a:rPr lang="en-GB" sz="1600" dirty="0">
                <a:sym typeface="+mn-lt"/>
              </a:rPr>
              <a:t> password.</a:t>
            </a: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SzPct val="100000"/>
              <a:buAutoNum type="arabicParenR"/>
            </a:pPr>
            <a:r>
              <a:rPr lang="en-GB" sz="1600" dirty="0">
                <a:latin typeface="+mn-lt"/>
                <a:cs typeface="+mn-cs"/>
                <a:sym typeface="+mn-lt"/>
              </a:rPr>
              <a:t>Indicate </a:t>
            </a:r>
            <a:r>
              <a:rPr lang="en-GB" sz="1600" dirty="0" err="1">
                <a:latin typeface="+mn-lt"/>
                <a:cs typeface="+mn-cs"/>
                <a:sym typeface="+mn-lt"/>
              </a:rPr>
              <a:t>il</a:t>
            </a:r>
            <a:r>
              <a:rPr lang="en-GB" sz="1600" dirty="0">
                <a:latin typeface="+mn-lt"/>
                <a:cs typeface="+mn-cs"/>
                <a:sym typeface="+mn-lt"/>
              </a:rPr>
              <a:t> </a:t>
            </a:r>
            <a:r>
              <a:rPr lang="en-GB" sz="1600" dirty="0" err="1">
                <a:latin typeface="+mn-lt"/>
                <a:cs typeface="+mn-cs"/>
                <a:sym typeface="+mn-lt"/>
              </a:rPr>
              <a:t>gruppo</a:t>
            </a:r>
            <a:r>
              <a:rPr lang="en-GB" sz="1600" dirty="0">
                <a:latin typeface="+mn-lt"/>
                <a:cs typeface="+mn-cs"/>
                <a:sym typeface="+mn-lt"/>
              </a:rPr>
              <a:t> a cui </a:t>
            </a:r>
            <a:r>
              <a:rPr lang="en-GB" sz="1600" dirty="0" err="1">
                <a:latin typeface="+mn-lt"/>
                <a:cs typeface="+mn-cs"/>
                <a:sym typeface="+mn-lt"/>
              </a:rPr>
              <a:t>appartiene</a:t>
            </a:r>
            <a:r>
              <a:rPr lang="en-GB" sz="1600" dirty="0">
                <a:latin typeface="+mn-lt"/>
                <a:cs typeface="+mn-cs"/>
                <a:sym typeface="+mn-lt"/>
              </a:rPr>
              <a:t> la </a:t>
            </a:r>
            <a:r>
              <a:rPr lang="en-GB" sz="1600" dirty="0" err="1">
                <a:latin typeface="+mn-lt"/>
                <a:cs typeface="+mn-cs"/>
                <a:sym typeface="+mn-lt"/>
              </a:rPr>
              <a:t>vostra</a:t>
            </a:r>
            <a:r>
              <a:rPr lang="en-GB" sz="1600" dirty="0">
                <a:latin typeface="+mn-lt"/>
                <a:cs typeface="+mn-cs"/>
                <a:sym typeface="+mn-lt"/>
              </a:rPr>
              <a:t> </a:t>
            </a:r>
            <a:r>
              <a:rPr lang="en-GB" sz="1600" dirty="0" err="1">
                <a:latin typeface="+mn-lt"/>
                <a:cs typeface="+mn-cs"/>
                <a:sym typeface="+mn-lt"/>
              </a:rPr>
              <a:t>organiz</a:t>
            </a:r>
            <a:r>
              <a:rPr lang="en-GB" sz="1600" dirty="0" err="1">
                <a:sym typeface="+mn-lt"/>
              </a:rPr>
              <a:t>zazione</a:t>
            </a:r>
            <a:r>
              <a:rPr lang="en-GB" sz="1600" dirty="0">
                <a:sym typeface="+mn-lt"/>
              </a:rPr>
              <a:t> (Per </a:t>
            </a:r>
            <a:r>
              <a:rPr lang="en-GB" sz="1600" dirty="0" err="1">
                <a:sym typeface="+mn-lt"/>
              </a:rPr>
              <a:t>esempio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 smtClean="0">
                <a:sym typeface="+mn-lt"/>
              </a:rPr>
              <a:t>nel</a:t>
            </a:r>
            <a:r>
              <a:rPr lang="en-GB" sz="1600" dirty="0" smtClean="0">
                <a:sym typeface="+mn-lt"/>
              </a:rPr>
              <a:t> </a:t>
            </a:r>
            <a:r>
              <a:rPr lang="en-GB" sz="1600" dirty="0" err="1" smtClean="0">
                <a:sym typeface="+mn-lt"/>
              </a:rPr>
              <a:t>caso</a:t>
            </a:r>
            <a:r>
              <a:rPr lang="en-GB" sz="1600" dirty="0" smtClean="0">
                <a:sym typeface="+mn-lt"/>
              </a:rPr>
              <a:t> di </a:t>
            </a:r>
            <a:r>
              <a:rPr lang="en-GB" sz="1600" dirty="0" err="1" smtClean="0">
                <a:sym typeface="+mn-lt"/>
              </a:rPr>
              <a:t>una</a:t>
            </a:r>
            <a:r>
              <a:rPr lang="en-GB" sz="1600" dirty="0" smtClean="0">
                <a:sym typeface="+mn-lt"/>
              </a:rPr>
              <a:t>  </a:t>
            </a:r>
            <a:r>
              <a:rPr lang="en-GB" sz="1600" dirty="0" err="1" smtClean="0">
                <a:sym typeface="+mn-lt"/>
              </a:rPr>
              <a:t>Universita</a:t>
            </a:r>
            <a:r>
              <a:rPr lang="en-GB" sz="1600" dirty="0">
                <a:sym typeface="+mn-lt"/>
              </a:rPr>
              <a:t>’ </a:t>
            </a:r>
            <a:r>
              <a:rPr lang="en-GB" sz="1600" dirty="0" err="1" smtClean="0">
                <a:sym typeface="+mn-lt"/>
              </a:rPr>
              <a:t>dovrà</a:t>
            </a:r>
            <a:r>
              <a:rPr lang="en-GB" sz="1600" dirty="0" smtClean="0">
                <a:sym typeface="+mn-lt"/>
              </a:rPr>
              <a:t> </a:t>
            </a:r>
            <a:r>
              <a:rPr lang="en-GB" sz="1600" dirty="0" err="1" smtClean="0">
                <a:sym typeface="+mn-lt"/>
              </a:rPr>
              <a:t>essere</a:t>
            </a:r>
            <a:r>
              <a:rPr lang="en-GB" sz="1600" dirty="0" smtClean="0">
                <a:sym typeface="+mn-lt"/>
              </a:rPr>
              <a:t> </a:t>
            </a:r>
            <a:r>
              <a:rPr lang="en-GB" sz="1600" dirty="0" err="1" smtClean="0">
                <a:sym typeface="+mn-lt"/>
              </a:rPr>
              <a:t>selezionato</a:t>
            </a:r>
            <a:r>
              <a:rPr lang="en-GB" sz="1600" dirty="0" smtClean="0">
                <a:sym typeface="+mn-lt"/>
              </a:rPr>
              <a:t> </a:t>
            </a:r>
            <a:r>
              <a:rPr lang="en-GB" sz="1600" dirty="0" err="1" smtClean="0">
                <a:sym typeface="+mn-lt"/>
              </a:rPr>
              <a:t>il</a:t>
            </a:r>
            <a:r>
              <a:rPr lang="en-GB" sz="1600" dirty="0" smtClean="0">
                <a:sym typeface="+mn-lt"/>
              </a:rPr>
              <a:t> campo </a:t>
            </a:r>
            <a:r>
              <a:rPr lang="en-GB" sz="1600" dirty="0">
                <a:sym typeface="+mn-lt"/>
              </a:rPr>
              <a:t>Education)</a:t>
            </a: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SzPct val="100000"/>
              <a:buAutoNum type="arabicParenR"/>
            </a:pPr>
            <a:r>
              <a:rPr lang="en-GB" sz="1600" dirty="0">
                <a:latin typeface="+mn-lt"/>
                <a:cs typeface="+mn-cs"/>
                <a:sym typeface="+mn-lt"/>
              </a:rPr>
              <a:t>Indicate </a:t>
            </a:r>
            <a:r>
              <a:rPr lang="en-GB" sz="1600" dirty="0" err="1">
                <a:latin typeface="+mn-lt"/>
                <a:cs typeface="+mn-cs"/>
                <a:sym typeface="+mn-lt"/>
              </a:rPr>
              <a:t>il</a:t>
            </a:r>
            <a:r>
              <a:rPr lang="en-GB" sz="1600" dirty="0">
                <a:latin typeface="+mn-lt"/>
                <a:cs typeface="+mn-cs"/>
                <a:sym typeface="+mn-lt"/>
              </a:rPr>
              <a:t> </a:t>
            </a:r>
            <a:r>
              <a:rPr lang="en-GB" sz="1600" dirty="0" err="1">
                <a:latin typeface="+mn-lt"/>
                <a:cs typeface="+mn-cs"/>
                <a:sym typeface="+mn-lt"/>
              </a:rPr>
              <a:t>nome</a:t>
            </a:r>
            <a:r>
              <a:rPr lang="en-GB" sz="1600" dirty="0">
                <a:latin typeface="+mn-lt"/>
                <a:cs typeface="+mn-cs"/>
                <a:sym typeface="+mn-lt"/>
              </a:rPr>
              <a:t> </a:t>
            </a:r>
            <a:r>
              <a:rPr lang="en-GB" sz="1600" dirty="0" err="1">
                <a:latin typeface="+mn-lt"/>
                <a:cs typeface="+mn-cs"/>
                <a:sym typeface="+mn-lt"/>
              </a:rPr>
              <a:t>della</a:t>
            </a:r>
            <a:r>
              <a:rPr lang="en-GB" sz="1600" dirty="0">
                <a:latin typeface="+mn-lt"/>
                <a:cs typeface="+mn-cs"/>
                <a:sym typeface="+mn-lt"/>
              </a:rPr>
              <a:t> </a:t>
            </a:r>
            <a:r>
              <a:rPr lang="en-GB" sz="1600" dirty="0" err="1">
                <a:latin typeface="+mn-lt"/>
                <a:cs typeface="+mn-cs"/>
                <a:sym typeface="+mn-lt"/>
              </a:rPr>
              <a:t>vostra</a:t>
            </a:r>
            <a:r>
              <a:rPr lang="en-GB" sz="1600" dirty="0">
                <a:latin typeface="+mn-lt"/>
                <a:cs typeface="+mn-cs"/>
                <a:sym typeface="+mn-lt"/>
              </a:rPr>
              <a:t> </a:t>
            </a:r>
            <a:r>
              <a:rPr lang="en-GB" sz="1600" dirty="0" err="1">
                <a:latin typeface="+mn-lt"/>
                <a:cs typeface="+mn-cs"/>
                <a:sym typeface="+mn-lt"/>
              </a:rPr>
              <a:t>organizzazione</a:t>
            </a:r>
            <a:r>
              <a:rPr lang="en-GB" sz="1600" dirty="0">
                <a:latin typeface="+mn-lt"/>
                <a:cs typeface="+mn-cs"/>
                <a:sym typeface="+mn-lt"/>
              </a:rPr>
              <a:t>.</a:t>
            </a: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SzPct val="100000"/>
              <a:buAutoNum type="arabicParenR"/>
            </a:pPr>
            <a:r>
              <a:rPr lang="en-GB" sz="1600" dirty="0" err="1">
                <a:sym typeface="+mn-lt"/>
              </a:rPr>
              <a:t>Inserite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il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codice</a:t>
            </a:r>
            <a:r>
              <a:rPr lang="en-GB" sz="1600" dirty="0">
                <a:sym typeface="+mn-lt"/>
              </a:rPr>
              <a:t> </a:t>
            </a:r>
            <a:r>
              <a:rPr lang="it-IT" sz="1600" b="1" dirty="0" smtClean="0"/>
              <a:t>laquila_0951</a:t>
            </a:r>
            <a:endParaRPr lang="en-GB" sz="1600" dirty="0">
              <a:latin typeface="+mn-lt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873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Object 63" hidden="1">
            <a:extLst>
              <a:ext uri="{FF2B5EF4-FFF2-40B4-BE49-F238E27FC236}">
                <a16:creationId xmlns="" xmlns:a16="http://schemas.microsoft.com/office/drawing/2014/main" id="{164B106F-C5E7-4693-A215-3A091688BBB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64" name="Object 63" hidden="1">
                        <a:extLst>
                          <a:ext uri="{FF2B5EF4-FFF2-40B4-BE49-F238E27FC236}">
                            <a16:creationId xmlns="" xmlns:a16="http://schemas.microsoft.com/office/drawing/2014/main" id="{164B106F-C5E7-4693-A215-3A091688BB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72161A-FC33-4040-ADB3-DD397B6D4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Iniziare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il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questionario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fr-BE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20C891E-663B-4AA5-9D57-1A7906D58425}"/>
              </a:ext>
            </a:extLst>
          </p:cNvPr>
          <p:cNvSpPr txBox="1"/>
          <p:nvPr/>
        </p:nvSpPr>
        <p:spPr>
          <a:xfrm>
            <a:off x="2965622" y="510364"/>
            <a:ext cx="65" cy="180049"/>
          </a:xfrm>
          <a:prstGeom prst="rect">
            <a:avLst/>
          </a:prstGeom>
          <a:noFill/>
          <a:ln w="9525"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endParaRPr lang="en-GB" sz="1300" dirty="0">
              <a:latin typeface="+mn-lt"/>
              <a:cs typeface="+mn-cs"/>
              <a:sym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1FF38BD-BA1C-4526-9495-A537E4DD6306}"/>
              </a:ext>
            </a:extLst>
          </p:cNvPr>
          <p:cNvPicPr/>
          <p:nvPr/>
        </p:nvPicPr>
        <p:blipFill>
          <a:blip r:embed="rId6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3536" y="2176704"/>
            <a:ext cx="6384685" cy="4478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60D2124-FEBE-4740-9A07-8B4E2F44F4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0908" y="2501163"/>
            <a:ext cx="3865199" cy="39871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DB656EA-749B-4EE6-9484-650EFA06625F}"/>
              </a:ext>
            </a:extLst>
          </p:cNvPr>
          <p:cNvSpPr txBox="1"/>
          <p:nvPr/>
        </p:nvSpPr>
        <p:spPr>
          <a:xfrm>
            <a:off x="3070655" y="330195"/>
            <a:ext cx="8748520" cy="150964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ct val="90000"/>
              </a:lnSpc>
              <a:buClr>
                <a:schemeClr val="tx1"/>
              </a:buClr>
              <a:buSzPct val="100000"/>
              <a:buAutoNum type="arabicParenR"/>
            </a:pPr>
            <a:r>
              <a:rPr lang="en-GB" sz="1600" dirty="0">
                <a:sym typeface="+mn-lt"/>
              </a:rPr>
              <a:t>Una </a:t>
            </a:r>
            <a:r>
              <a:rPr lang="en-GB" sz="1600" dirty="0" err="1">
                <a:sym typeface="+mn-lt"/>
              </a:rPr>
              <a:t>volta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creato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l’account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siete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pronti</a:t>
            </a:r>
            <a:r>
              <a:rPr lang="en-GB" sz="1600" dirty="0">
                <a:sym typeface="+mn-lt"/>
              </a:rPr>
              <a:t> a </a:t>
            </a:r>
            <a:r>
              <a:rPr lang="en-GB" sz="1600" dirty="0" err="1">
                <a:sym typeface="+mn-lt"/>
              </a:rPr>
              <a:t>compilare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il</a:t>
            </a:r>
            <a:r>
              <a:rPr lang="en-GB" sz="1600" dirty="0">
                <a:sym typeface="+mn-lt"/>
              </a:rPr>
              <a:t> SAT.</a:t>
            </a:r>
            <a:endParaRPr lang="en-GB" sz="1600" dirty="0">
              <a:latin typeface="+mn-lt"/>
              <a:cs typeface="+mn-cs"/>
              <a:sym typeface="+mn-lt"/>
            </a:endParaRP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SzPct val="100000"/>
              <a:buAutoNum type="arabicParenR"/>
            </a:pPr>
            <a:r>
              <a:rPr lang="en-GB" sz="1600" dirty="0">
                <a:sym typeface="+mn-lt"/>
              </a:rPr>
              <a:t>Il SAT </a:t>
            </a:r>
            <a:r>
              <a:rPr lang="en-GB" sz="1600" dirty="0" err="1">
                <a:sym typeface="+mn-lt"/>
              </a:rPr>
              <a:t>si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presentera</a:t>
            </a:r>
            <a:r>
              <a:rPr lang="en-GB" sz="1600" dirty="0">
                <a:sym typeface="+mn-lt"/>
              </a:rPr>
              <a:t>’ a </a:t>
            </a:r>
            <a:r>
              <a:rPr lang="en-GB" sz="1600" dirty="0" err="1">
                <a:sym typeface="+mn-lt"/>
              </a:rPr>
              <a:t>voi</a:t>
            </a:r>
            <a:r>
              <a:rPr lang="en-GB" sz="1600" dirty="0">
                <a:sym typeface="+mn-lt"/>
              </a:rPr>
              <a:t> con </a:t>
            </a:r>
            <a:r>
              <a:rPr lang="en-GB" sz="1600" dirty="0" err="1">
                <a:sym typeface="+mn-lt"/>
              </a:rPr>
              <a:t>una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 smtClean="0">
                <a:sym typeface="+mn-lt"/>
              </a:rPr>
              <a:t>immagine</a:t>
            </a:r>
            <a:r>
              <a:rPr lang="en-GB" sz="1600" dirty="0" smtClean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grafica</a:t>
            </a:r>
            <a:r>
              <a:rPr lang="en-GB" sz="1600" dirty="0">
                <a:sym typeface="+mn-lt"/>
              </a:rPr>
              <a:t> di una </a:t>
            </a:r>
            <a:r>
              <a:rPr lang="en-GB" sz="1600" dirty="0" err="1">
                <a:sym typeface="+mn-lt"/>
              </a:rPr>
              <a:t>citta</a:t>
            </a:r>
            <a:r>
              <a:rPr lang="en-GB" sz="1600" dirty="0">
                <a:sym typeface="+mn-lt"/>
              </a:rPr>
              <a:t>’.</a:t>
            </a: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SzPct val="100000"/>
              <a:buAutoNum type="arabicParenR"/>
            </a:pPr>
            <a:r>
              <a:rPr lang="en-GB" sz="1600" dirty="0">
                <a:sym typeface="+mn-lt"/>
              </a:rPr>
              <a:t>Su </a:t>
            </a:r>
            <a:r>
              <a:rPr lang="en-GB" sz="1600" dirty="0" err="1">
                <a:sym typeface="+mn-lt"/>
              </a:rPr>
              <a:t>questa</a:t>
            </a:r>
            <a:r>
              <a:rPr lang="en-GB" sz="1600" dirty="0">
                <a:sym typeface="+mn-lt"/>
              </a:rPr>
              <a:t> citta’ vi sono 8 </a:t>
            </a:r>
            <a:r>
              <a:rPr lang="en-GB" sz="1600" dirty="0" err="1">
                <a:sym typeface="+mn-lt"/>
              </a:rPr>
              <a:t>icone</a:t>
            </a:r>
            <a:r>
              <a:rPr lang="en-GB" sz="1600" dirty="0">
                <a:sym typeface="+mn-lt"/>
              </a:rPr>
              <a:t> – </a:t>
            </a:r>
            <a:r>
              <a:rPr lang="en-GB" sz="1600" dirty="0" err="1">
                <a:sym typeface="+mn-lt"/>
              </a:rPr>
              <a:t>elencate</a:t>
            </a:r>
            <a:r>
              <a:rPr lang="en-GB" sz="1600" dirty="0">
                <a:sym typeface="+mn-lt"/>
              </a:rPr>
              <a:t> sotto – che </a:t>
            </a:r>
            <a:r>
              <a:rPr lang="en-GB" sz="1600" dirty="0" err="1">
                <a:sym typeface="+mn-lt"/>
              </a:rPr>
              <a:t>rappresentano</a:t>
            </a:r>
            <a:r>
              <a:rPr lang="en-GB" sz="1600" dirty="0">
                <a:sym typeface="+mn-lt"/>
              </a:rPr>
              <a:t> le </a:t>
            </a:r>
            <a:r>
              <a:rPr lang="en-GB" sz="1600" dirty="0" err="1">
                <a:sym typeface="+mn-lt"/>
              </a:rPr>
              <a:t>otto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dimensioni</a:t>
            </a:r>
            <a:r>
              <a:rPr lang="en-GB" sz="1600" dirty="0">
                <a:sym typeface="+mn-lt"/>
              </a:rPr>
              <a:t> di una </a:t>
            </a:r>
            <a:r>
              <a:rPr lang="en-GB" sz="1600" dirty="0" err="1">
                <a:sym typeface="+mn-lt"/>
              </a:rPr>
              <a:t>strategia</a:t>
            </a:r>
            <a:r>
              <a:rPr lang="en-GB" sz="1600" dirty="0">
                <a:sym typeface="+mn-lt"/>
              </a:rPr>
              <a:t> di </a:t>
            </a:r>
            <a:r>
              <a:rPr lang="en-GB" sz="1600" dirty="0" err="1">
                <a:sym typeface="+mn-lt"/>
              </a:rPr>
              <a:t>trasformazione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digitale</a:t>
            </a:r>
            <a:r>
              <a:rPr lang="en-GB" sz="1600" dirty="0">
                <a:sym typeface="+mn-lt"/>
              </a:rPr>
              <a:t> </a:t>
            </a:r>
            <a:endParaRPr lang="en-GB" sz="1600" dirty="0" smtClean="0">
              <a:sym typeface="+mn-lt"/>
            </a:endParaRP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SzPct val="100000"/>
              <a:buAutoNum type="arabicParenR"/>
            </a:pPr>
            <a:r>
              <a:rPr lang="en-GB" sz="1600" dirty="0" err="1" smtClean="0">
                <a:sym typeface="+mn-lt"/>
              </a:rPr>
              <a:t>Cliccando</a:t>
            </a:r>
            <a:r>
              <a:rPr lang="en-GB" sz="1600" dirty="0" smtClean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su</a:t>
            </a:r>
            <a:r>
              <a:rPr lang="en-GB" sz="1600" dirty="0">
                <a:sym typeface="+mn-lt"/>
              </a:rPr>
              <a:t> una </a:t>
            </a:r>
            <a:r>
              <a:rPr lang="en-GB" sz="1600" dirty="0" err="1">
                <a:sym typeface="+mn-lt"/>
              </a:rPr>
              <a:t>icona</a:t>
            </a:r>
            <a:r>
              <a:rPr lang="en-GB" sz="1600" dirty="0">
                <a:sym typeface="+mn-lt"/>
              </a:rPr>
              <a:t>, </a:t>
            </a:r>
            <a:r>
              <a:rPr lang="en-GB" sz="1600" dirty="0" err="1">
                <a:sym typeface="+mn-lt"/>
              </a:rPr>
              <a:t>entrerete</a:t>
            </a:r>
            <a:r>
              <a:rPr lang="en-GB" sz="1600" dirty="0">
                <a:sym typeface="+mn-lt"/>
              </a:rPr>
              <a:t> nel </a:t>
            </a:r>
            <a:r>
              <a:rPr lang="en-GB" sz="1600" dirty="0" err="1">
                <a:sym typeface="+mn-lt"/>
              </a:rPr>
              <a:t>questionario</a:t>
            </a:r>
            <a:r>
              <a:rPr lang="en-GB" sz="1600" dirty="0">
                <a:sym typeface="+mn-lt"/>
              </a:rPr>
              <a:t>.</a:t>
            </a: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SzPct val="100000"/>
              <a:buAutoNum type="arabicParenR"/>
            </a:pPr>
            <a:r>
              <a:rPr lang="en-GB" sz="1600" dirty="0">
                <a:sym typeface="+mn-lt"/>
              </a:rPr>
              <a:t>E’ </a:t>
            </a:r>
            <a:r>
              <a:rPr lang="en-GB" sz="1600" dirty="0" err="1">
                <a:sym typeface="+mn-lt"/>
              </a:rPr>
              <a:t>importante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compilare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tutte</a:t>
            </a:r>
            <a:r>
              <a:rPr lang="en-GB" sz="1600" dirty="0">
                <a:sym typeface="+mn-lt"/>
              </a:rPr>
              <a:t> le </a:t>
            </a:r>
            <a:r>
              <a:rPr lang="en-GB" sz="1600" dirty="0" err="1">
                <a:sym typeface="+mn-lt"/>
              </a:rPr>
              <a:t>icone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 smtClean="0">
                <a:sym typeface="+mn-lt"/>
              </a:rPr>
              <a:t>attive</a:t>
            </a:r>
            <a:r>
              <a:rPr lang="en-GB" sz="1600" dirty="0" smtClean="0">
                <a:sym typeface="+mn-lt"/>
              </a:rPr>
              <a:t>.</a:t>
            </a:r>
            <a:endParaRPr lang="en-GB" sz="1600" dirty="0">
              <a:latin typeface="+mn-lt"/>
              <a:cs typeface="+mn-cs"/>
              <a:sym typeface="+mn-lt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endParaRPr lang="en-GB" sz="1300" dirty="0">
              <a:latin typeface="+mn-lt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110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Object 63" hidden="1">
            <a:extLst>
              <a:ext uri="{FF2B5EF4-FFF2-40B4-BE49-F238E27FC236}">
                <a16:creationId xmlns="" xmlns:a16="http://schemas.microsoft.com/office/drawing/2014/main" id="{164B106F-C5E7-4693-A215-3A091688BBB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64" name="Object 63" hidden="1">
                        <a:extLst>
                          <a:ext uri="{FF2B5EF4-FFF2-40B4-BE49-F238E27FC236}">
                            <a16:creationId xmlns="" xmlns:a16="http://schemas.microsoft.com/office/drawing/2014/main" id="{164B106F-C5E7-4693-A215-3A091688BB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72161A-FC33-4040-ADB3-DD397B6D4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Compilare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il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questionario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fr-BE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20C891E-663B-4AA5-9D57-1A7906D58425}"/>
              </a:ext>
            </a:extLst>
          </p:cNvPr>
          <p:cNvSpPr txBox="1"/>
          <p:nvPr/>
        </p:nvSpPr>
        <p:spPr>
          <a:xfrm>
            <a:off x="2965622" y="510364"/>
            <a:ext cx="65" cy="180049"/>
          </a:xfrm>
          <a:prstGeom prst="rect">
            <a:avLst/>
          </a:prstGeom>
          <a:noFill/>
          <a:ln w="9525"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endParaRPr lang="en-GB" sz="1300" dirty="0">
              <a:latin typeface="+mn-lt"/>
              <a:cs typeface="+mn-cs"/>
              <a:sym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DB656EA-749B-4EE6-9484-650EFA06625F}"/>
              </a:ext>
            </a:extLst>
          </p:cNvPr>
          <p:cNvSpPr txBox="1"/>
          <p:nvPr/>
        </p:nvSpPr>
        <p:spPr>
          <a:xfrm>
            <a:off x="3070655" y="285652"/>
            <a:ext cx="8748520" cy="1066446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ct val="90000"/>
              </a:lnSpc>
              <a:buClr>
                <a:schemeClr val="tx1"/>
              </a:buClr>
              <a:buSzPct val="100000"/>
              <a:buAutoNum type="arabicParenR"/>
            </a:pPr>
            <a:r>
              <a:rPr lang="en-GB" sz="1600" dirty="0">
                <a:sym typeface="+mn-lt"/>
              </a:rPr>
              <a:t>Una </a:t>
            </a:r>
            <a:r>
              <a:rPr lang="en-GB" sz="1600" dirty="0" err="1">
                <a:sym typeface="+mn-lt"/>
              </a:rPr>
              <a:t>volta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cliccato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sull’icona</a:t>
            </a:r>
            <a:r>
              <a:rPr lang="en-GB" sz="1600" dirty="0">
                <a:sym typeface="+mn-lt"/>
              </a:rPr>
              <a:t>, vi </a:t>
            </a:r>
            <a:r>
              <a:rPr lang="en-GB" sz="1600" dirty="0" err="1">
                <a:sym typeface="+mn-lt"/>
              </a:rPr>
              <a:t>apparira</a:t>
            </a:r>
            <a:r>
              <a:rPr lang="en-GB" sz="1600" dirty="0">
                <a:sym typeface="+mn-lt"/>
              </a:rPr>
              <a:t>’ la prima </a:t>
            </a:r>
            <a:r>
              <a:rPr lang="en-GB" sz="1600" dirty="0" err="1">
                <a:sym typeface="+mn-lt"/>
              </a:rPr>
              <a:t>domanda</a:t>
            </a:r>
            <a:r>
              <a:rPr lang="en-GB" sz="1600" dirty="0">
                <a:sym typeface="+mn-lt"/>
              </a:rPr>
              <a:t>. </a:t>
            </a:r>
            <a:endParaRPr lang="en-GB" sz="1600" dirty="0">
              <a:latin typeface="+mn-lt"/>
              <a:cs typeface="+mn-cs"/>
              <a:sym typeface="+mn-lt"/>
            </a:endParaRP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SzPct val="100000"/>
              <a:buAutoNum type="arabicParenR"/>
            </a:pPr>
            <a:r>
              <a:rPr lang="en-GB" sz="1600" dirty="0">
                <a:sym typeface="+mn-lt"/>
              </a:rPr>
              <a:t>La </a:t>
            </a:r>
            <a:r>
              <a:rPr lang="en-GB" sz="1600" dirty="0" err="1">
                <a:sym typeface="+mn-lt"/>
              </a:rPr>
              <a:t>domanda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offre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tre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risposte</a:t>
            </a:r>
            <a:r>
              <a:rPr lang="en-GB" sz="1600" dirty="0">
                <a:sym typeface="+mn-lt"/>
              </a:rPr>
              <a:t>. </a:t>
            </a:r>
            <a:r>
              <a:rPr lang="en-GB" sz="1600" dirty="0" err="1">
                <a:sym typeface="+mn-lt"/>
              </a:rPr>
              <a:t>Dovete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selezionare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quella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che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smtClean="0">
                <a:sym typeface="+mn-lt"/>
              </a:rPr>
              <a:t>secondo </a:t>
            </a:r>
            <a:r>
              <a:rPr lang="en-GB" sz="1600" dirty="0" err="1" smtClean="0">
                <a:sym typeface="+mn-lt"/>
              </a:rPr>
              <a:t>voi</a:t>
            </a:r>
            <a:r>
              <a:rPr lang="en-GB" sz="1600" dirty="0" smtClean="0">
                <a:sym typeface="+mn-lt"/>
              </a:rPr>
              <a:t> </a:t>
            </a:r>
            <a:r>
              <a:rPr lang="en-GB" sz="1600" dirty="0" err="1" smtClean="0">
                <a:sym typeface="+mn-lt"/>
              </a:rPr>
              <a:t>meglio</a:t>
            </a:r>
            <a:r>
              <a:rPr lang="en-GB" sz="1600" dirty="0" smtClean="0">
                <a:sym typeface="+mn-lt"/>
              </a:rPr>
              <a:t> </a:t>
            </a:r>
            <a:r>
              <a:rPr lang="en-GB" sz="1600" dirty="0" err="1" smtClean="0">
                <a:sym typeface="+mn-lt"/>
              </a:rPr>
              <a:t>descrive</a:t>
            </a:r>
            <a:r>
              <a:rPr lang="en-GB" sz="1600" dirty="0" smtClean="0">
                <a:sym typeface="+mn-lt"/>
              </a:rPr>
              <a:t> </a:t>
            </a:r>
            <a:r>
              <a:rPr lang="en-GB" sz="1600" dirty="0">
                <a:sym typeface="+mn-lt"/>
              </a:rPr>
              <a:t>la </a:t>
            </a:r>
            <a:r>
              <a:rPr lang="en-GB" sz="1600" dirty="0" err="1">
                <a:sym typeface="+mn-lt"/>
              </a:rPr>
              <a:t>situazione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nella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vostra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citta</a:t>
            </a:r>
            <a:r>
              <a:rPr lang="en-GB" sz="1600" dirty="0">
                <a:sym typeface="+mn-lt"/>
              </a:rPr>
              <a:t>.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endParaRPr lang="en-GB" sz="1600" dirty="0">
              <a:latin typeface="+mn-lt"/>
              <a:cs typeface="+mn-cs"/>
              <a:sym typeface="+mn-lt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endParaRPr lang="en-GB" sz="1300" dirty="0">
              <a:latin typeface="+mn-lt"/>
              <a:cs typeface="+mn-cs"/>
              <a:sym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4BB7B02-43E4-4862-94F0-99A82E571C3E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057" y="1258261"/>
            <a:ext cx="5737846" cy="20454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BD3A814-1621-4A73-BB99-728BDEC7FCB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0815" y="3825890"/>
            <a:ext cx="4025829" cy="15872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E73980B-6D77-4C68-82F8-542534BE5A4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6995"/>
          <a:stretch/>
        </p:blipFill>
        <p:spPr>
          <a:xfrm>
            <a:off x="5926524" y="6216927"/>
            <a:ext cx="2120656" cy="5002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61981F7-CB02-4A5A-BAB9-E9B369FD6062}"/>
              </a:ext>
            </a:extLst>
          </p:cNvPr>
          <p:cNvSpPr txBox="1"/>
          <p:nvPr/>
        </p:nvSpPr>
        <p:spPr>
          <a:xfrm>
            <a:off x="3130379" y="3403467"/>
            <a:ext cx="8748520" cy="84484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n-GB" sz="1600" dirty="0">
                <a:sym typeface="+mn-lt"/>
              </a:rPr>
              <a:t>3)   </a:t>
            </a:r>
            <a:r>
              <a:rPr lang="en-GB" sz="1600" dirty="0" err="1">
                <a:sym typeface="+mn-lt"/>
              </a:rPr>
              <a:t>Dovete</a:t>
            </a:r>
            <a:r>
              <a:rPr lang="en-GB" sz="1600" dirty="0">
                <a:sym typeface="+mn-lt"/>
              </a:rPr>
              <a:t> anche </a:t>
            </a:r>
            <a:r>
              <a:rPr lang="en-GB" sz="1600" dirty="0" err="1">
                <a:sym typeface="+mn-lt"/>
              </a:rPr>
              <a:t>indicare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il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livello</a:t>
            </a:r>
            <a:r>
              <a:rPr lang="en-GB" sz="1600" dirty="0">
                <a:sym typeface="+mn-lt"/>
              </a:rPr>
              <a:t> di </a:t>
            </a:r>
            <a:r>
              <a:rPr lang="en-GB" sz="1600" dirty="0" err="1" smtClean="0">
                <a:sym typeface="+mn-lt"/>
              </a:rPr>
              <a:t>coerenza</a:t>
            </a:r>
            <a:r>
              <a:rPr lang="en-GB" sz="1600" dirty="0" smtClean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della</a:t>
            </a:r>
            <a:r>
              <a:rPr lang="en-GB" sz="1600" dirty="0">
                <a:sym typeface="+mn-lt"/>
              </a:rPr>
              <a:t> risposta alla </a:t>
            </a:r>
            <a:r>
              <a:rPr lang="en-GB" sz="1600" dirty="0" err="1">
                <a:sym typeface="+mn-lt"/>
              </a:rPr>
              <a:t>vostra</a:t>
            </a:r>
            <a:r>
              <a:rPr lang="en-GB" sz="1600" dirty="0">
                <a:sym typeface="+mn-lt"/>
              </a:rPr>
              <a:t> citta’ </a:t>
            </a:r>
            <a:r>
              <a:rPr lang="en-GB" sz="1600" dirty="0" err="1">
                <a:sym typeface="+mn-lt"/>
              </a:rPr>
              <a:t>muovendo</a:t>
            </a:r>
            <a:r>
              <a:rPr lang="en-GB" sz="1600" dirty="0">
                <a:sym typeface="+mn-lt"/>
              </a:rPr>
              <a:t>    </a:t>
            </a:r>
            <a:r>
              <a:rPr lang="en-GB" sz="1600" dirty="0" err="1">
                <a:sym typeface="+mn-lt"/>
              </a:rPr>
              <a:t>l’indicatore</a:t>
            </a:r>
            <a:r>
              <a:rPr lang="en-GB" sz="1600" dirty="0">
                <a:sym typeface="+mn-lt"/>
              </a:rPr>
              <a:t> come </a:t>
            </a:r>
            <a:r>
              <a:rPr lang="en-GB" sz="1600" dirty="0" err="1">
                <a:sym typeface="+mn-lt"/>
              </a:rPr>
              <a:t>mostrato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nella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figura</a:t>
            </a:r>
            <a:r>
              <a:rPr lang="en-GB" sz="1600" dirty="0">
                <a:sym typeface="+mn-lt"/>
              </a:rPr>
              <a:t> di sotto.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endParaRPr lang="en-GB" sz="1600" dirty="0">
              <a:latin typeface="+mn-lt"/>
              <a:cs typeface="+mn-cs"/>
              <a:sym typeface="+mn-lt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endParaRPr lang="en-GB" sz="1300" dirty="0">
              <a:latin typeface="+mn-lt"/>
              <a:cs typeface="+mn-cs"/>
              <a:sym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7024580-E141-48B9-B3FE-6267F42A1E75}"/>
              </a:ext>
            </a:extLst>
          </p:cNvPr>
          <p:cNvSpPr txBox="1"/>
          <p:nvPr/>
        </p:nvSpPr>
        <p:spPr>
          <a:xfrm>
            <a:off x="3130379" y="5526770"/>
            <a:ext cx="8748520" cy="128804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ct val="90000"/>
              </a:lnSpc>
              <a:buClr>
                <a:schemeClr val="tx1"/>
              </a:buClr>
              <a:buSzPct val="100000"/>
              <a:buAutoNum type="arabicParenR" startAt="4"/>
            </a:pPr>
            <a:r>
              <a:rPr lang="en-GB" sz="1600" dirty="0" err="1">
                <a:sym typeface="+mn-lt"/>
              </a:rPr>
              <a:t>Ricordate</a:t>
            </a:r>
            <a:r>
              <a:rPr lang="en-GB" sz="1600" dirty="0">
                <a:sym typeface="+mn-lt"/>
              </a:rPr>
              <a:t> che </a:t>
            </a:r>
            <a:r>
              <a:rPr lang="en-GB" sz="1600" dirty="0" err="1">
                <a:sym typeface="+mn-lt"/>
              </a:rPr>
              <a:t>bisogna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indicare</a:t>
            </a:r>
            <a:r>
              <a:rPr lang="en-GB" sz="1600" dirty="0">
                <a:sym typeface="+mn-lt"/>
              </a:rPr>
              <a:t> una sola risposta </a:t>
            </a:r>
            <a:r>
              <a:rPr lang="en-GB" sz="1600" dirty="0" err="1">
                <a:sym typeface="+mn-lt"/>
              </a:rPr>
              <a:t>ed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il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relativo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livello</a:t>
            </a:r>
            <a:r>
              <a:rPr lang="en-GB" sz="1600" dirty="0">
                <a:sym typeface="+mn-lt"/>
              </a:rPr>
              <a:t> di </a:t>
            </a:r>
            <a:r>
              <a:rPr lang="en-GB" sz="1600" dirty="0" err="1" smtClean="0">
                <a:sym typeface="+mn-lt"/>
              </a:rPr>
              <a:t>coerenza</a:t>
            </a:r>
            <a:r>
              <a:rPr lang="en-GB" sz="1600" dirty="0" smtClean="0">
                <a:sym typeface="+mn-lt"/>
              </a:rPr>
              <a:t>.</a:t>
            </a:r>
            <a:endParaRPr lang="en-GB" sz="1600" dirty="0">
              <a:sym typeface="+mn-lt"/>
            </a:endParaRP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SzPct val="100000"/>
              <a:buAutoNum type="arabicParenR" startAt="4"/>
            </a:pPr>
            <a:r>
              <a:rPr lang="en-GB" sz="1600" dirty="0" err="1">
                <a:sym typeface="+mn-lt"/>
              </a:rPr>
              <a:t>Potete</a:t>
            </a:r>
            <a:r>
              <a:rPr lang="en-GB" sz="1600" dirty="0">
                <a:sym typeface="+mn-lt"/>
              </a:rPr>
              <a:t> anche </a:t>
            </a:r>
            <a:r>
              <a:rPr lang="en-GB" sz="1600" dirty="0" err="1">
                <a:sym typeface="+mn-lt"/>
              </a:rPr>
              <a:t>verificare</a:t>
            </a:r>
            <a:r>
              <a:rPr lang="en-GB" sz="1600" dirty="0">
                <a:sym typeface="+mn-lt"/>
              </a:rPr>
              <a:t> a che </a:t>
            </a:r>
            <a:r>
              <a:rPr lang="en-GB" sz="1600" dirty="0" err="1">
                <a:sym typeface="+mn-lt"/>
              </a:rPr>
              <a:t>punto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siete</a:t>
            </a:r>
            <a:r>
              <a:rPr lang="en-GB" sz="1600" dirty="0">
                <a:sym typeface="+mn-lt"/>
              </a:rPr>
              <a:t> con </a:t>
            </a:r>
            <a:r>
              <a:rPr lang="en-GB" sz="1600" dirty="0" err="1">
                <a:sym typeface="+mn-lt"/>
              </a:rPr>
              <a:t>il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questionario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cliccando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su</a:t>
            </a:r>
            <a:r>
              <a:rPr lang="en-GB" sz="1600" dirty="0">
                <a:sym typeface="+mn-lt"/>
              </a:rPr>
              <a:t> “Check SAT completeness” o </a:t>
            </a:r>
            <a:r>
              <a:rPr lang="en-GB" sz="1600" dirty="0" err="1">
                <a:sym typeface="+mn-lt"/>
              </a:rPr>
              <a:t>passando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il</a:t>
            </a:r>
            <a:r>
              <a:rPr lang="en-GB" sz="1600" dirty="0">
                <a:sym typeface="+mn-lt"/>
              </a:rPr>
              <a:t> mouse </a:t>
            </a:r>
            <a:r>
              <a:rPr lang="en-GB" sz="1600" dirty="0" err="1">
                <a:sym typeface="+mn-lt"/>
              </a:rPr>
              <a:t>sulle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icone</a:t>
            </a:r>
            <a:r>
              <a:rPr lang="en-GB" sz="1600" dirty="0">
                <a:sym typeface="+mn-lt"/>
              </a:rPr>
              <a:t> per </a:t>
            </a:r>
            <a:r>
              <a:rPr lang="en-GB" sz="1600" dirty="0" err="1">
                <a:sym typeface="+mn-lt"/>
              </a:rPr>
              <a:t>vedere</a:t>
            </a:r>
            <a:r>
              <a:rPr lang="en-GB" sz="1600" dirty="0">
                <a:sym typeface="+mn-lt"/>
              </a:rPr>
              <a:t> le </a:t>
            </a:r>
            <a:r>
              <a:rPr lang="en-GB" sz="1600" dirty="0" err="1">
                <a:sym typeface="+mn-lt"/>
              </a:rPr>
              <a:t>percentuali</a:t>
            </a:r>
            <a:r>
              <a:rPr lang="en-GB" sz="1600" dirty="0">
                <a:sym typeface="+mn-lt"/>
              </a:rPr>
              <a:t> di </a:t>
            </a:r>
            <a:r>
              <a:rPr lang="en-GB" sz="1600" dirty="0" err="1">
                <a:sym typeface="+mn-lt"/>
              </a:rPr>
              <a:t>domande</a:t>
            </a:r>
            <a:r>
              <a:rPr lang="en-GB" sz="1600" dirty="0">
                <a:sym typeface="+mn-lt"/>
              </a:rPr>
              <a:t> </a:t>
            </a:r>
            <a:r>
              <a:rPr lang="en-GB" sz="1600" dirty="0" err="1">
                <a:sym typeface="+mn-lt"/>
              </a:rPr>
              <a:t>risposte</a:t>
            </a:r>
            <a:r>
              <a:rPr lang="en-GB" sz="1600" dirty="0">
                <a:sym typeface="+mn-lt"/>
              </a:rPr>
              <a:t>.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endParaRPr lang="en-GB" sz="1600" dirty="0">
              <a:latin typeface="+mn-lt"/>
              <a:cs typeface="+mn-cs"/>
              <a:sym typeface="+mn-lt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endParaRPr lang="en-GB" sz="1300" dirty="0">
              <a:latin typeface="+mn-lt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638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Object 63" hidden="1">
            <a:extLst>
              <a:ext uri="{FF2B5EF4-FFF2-40B4-BE49-F238E27FC236}">
                <a16:creationId xmlns="" xmlns:a16="http://schemas.microsoft.com/office/drawing/2014/main" id="{164B106F-C5E7-4693-A215-3A091688BBB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64" name="Object 63" hidden="1">
                        <a:extLst>
                          <a:ext uri="{FF2B5EF4-FFF2-40B4-BE49-F238E27FC236}">
                            <a16:creationId xmlns="" xmlns:a16="http://schemas.microsoft.com/office/drawing/2014/main" id="{164B106F-C5E7-4693-A215-3A091688BB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72161A-FC33-4040-ADB3-DD397B6D4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Domande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fr-BE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C10719B-C870-4062-96A2-1212BC387CFD}"/>
              </a:ext>
            </a:extLst>
          </p:cNvPr>
          <p:cNvSpPr txBox="1"/>
          <p:nvPr/>
        </p:nvSpPr>
        <p:spPr>
          <a:xfrm>
            <a:off x="3175687" y="2038864"/>
            <a:ext cx="8180173" cy="177279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n-GB" sz="3200" b="1" dirty="0">
                <a:latin typeface="+mn-lt"/>
                <a:cs typeface="+mn-cs"/>
                <a:sym typeface="+mn-lt"/>
              </a:rPr>
              <a:t>Se </a:t>
            </a:r>
            <a:r>
              <a:rPr lang="en-GB" sz="3200" b="1" dirty="0" err="1">
                <a:latin typeface="+mn-lt"/>
                <a:cs typeface="+mn-cs"/>
                <a:sym typeface="+mn-lt"/>
              </a:rPr>
              <a:t>ave</a:t>
            </a:r>
            <a:r>
              <a:rPr lang="en-GB" sz="3200" b="1" dirty="0" err="1">
                <a:sym typeface="+mn-lt"/>
              </a:rPr>
              <a:t>te</a:t>
            </a:r>
            <a:r>
              <a:rPr lang="en-GB" sz="3200" b="1" dirty="0">
                <a:sym typeface="+mn-lt"/>
              </a:rPr>
              <a:t> </a:t>
            </a:r>
            <a:r>
              <a:rPr lang="en-GB" sz="3200" b="1" dirty="0" err="1">
                <a:sym typeface="+mn-lt"/>
              </a:rPr>
              <a:t>dubbi</a:t>
            </a:r>
            <a:r>
              <a:rPr lang="en-GB" sz="3200" b="1" dirty="0">
                <a:sym typeface="+mn-lt"/>
              </a:rPr>
              <a:t> o </a:t>
            </a:r>
            <a:r>
              <a:rPr lang="en-GB" sz="3200" b="1" dirty="0" err="1">
                <a:sym typeface="+mn-lt"/>
              </a:rPr>
              <a:t>domande</a:t>
            </a:r>
            <a:r>
              <a:rPr lang="en-GB" sz="3200" b="1" dirty="0">
                <a:sym typeface="+mn-lt"/>
              </a:rPr>
              <a:t>, </a:t>
            </a:r>
            <a:r>
              <a:rPr lang="en-GB" sz="3200" b="1" dirty="0" err="1">
                <a:sym typeface="+mn-lt"/>
              </a:rPr>
              <a:t>rivolgetevi</a:t>
            </a:r>
            <a:r>
              <a:rPr lang="en-GB" sz="3200" b="1" dirty="0">
                <a:sym typeface="+mn-lt"/>
              </a:rPr>
              <a:t> pure a</a:t>
            </a:r>
            <a:r>
              <a:rPr lang="en-GB" sz="3200" b="1" dirty="0" smtClean="0">
                <a:sym typeface="+mn-lt"/>
              </a:rPr>
              <a:t>: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n-GB" sz="3200" b="1" dirty="0" err="1" smtClean="0">
                <a:latin typeface="+mn-lt"/>
                <a:cs typeface="+mn-cs"/>
                <a:sym typeface="+mn-lt"/>
              </a:rPr>
              <a:t>Dott</a:t>
            </a:r>
            <a:r>
              <a:rPr lang="en-GB" sz="3200" b="1" dirty="0" smtClean="0">
                <a:latin typeface="+mn-lt"/>
                <a:cs typeface="+mn-cs"/>
                <a:sym typeface="+mn-lt"/>
              </a:rPr>
              <a:t>. </a:t>
            </a:r>
            <a:r>
              <a:rPr lang="en-GB" sz="3200" b="1" dirty="0" err="1" smtClean="0">
                <a:latin typeface="+mn-lt"/>
                <a:cs typeface="+mn-cs"/>
                <a:sym typeface="+mn-lt"/>
              </a:rPr>
              <a:t>Ubaldo</a:t>
            </a:r>
            <a:r>
              <a:rPr lang="en-GB" sz="3200" b="1" dirty="0" smtClean="0">
                <a:latin typeface="+mn-lt"/>
                <a:cs typeface="+mn-cs"/>
                <a:sym typeface="+mn-lt"/>
              </a:rPr>
              <a:t> Alfonso 0862 645307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n-GB" sz="3200" b="1" dirty="0" smtClean="0">
                <a:sym typeface="+mn-lt"/>
              </a:rPr>
              <a:t>ubaldo.alfonso@comune.laquila.gov.it</a:t>
            </a:r>
            <a:endParaRPr lang="en-GB" sz="3200" b="1" dirty="0">
              <a:latin typeface="+mn-lt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42674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74Lt1pfEeuusKCiCw0P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YihxDE5kuGURPGQNXaB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tmelsgBUePgy_NUQgnr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heme/theme1.xml><?xml version="1.0" encoding="utf-8"?>
<a:theme xmlns:a="http://schemas.openxmlformats.org/drawingml/2006/main" name="A4_RB_PPT">
  <a:themeElements>
    <a:clrScheme name="Custom 5">
      <a:dk1>
        <a:srgbClr val="000000"/>
      </a:dk1>
      <a:lt1>
        <a:srgbClr val="FFFFFF"/>
      </a:lt1>
      <a:dk2>
        <a:srgbClr val="535353"/>
      </a:dk2>
      <a:lt2>
        <a:srgbClr val="46B48E"/>
      </a:lt2>
      <a:accent1>
        <a:srgbClr val="FFFFFF"/>
      </a:accent1>
      <a:accent2>
        <a:srgbClr val="A7A7A7"/>
      </a:accent2>
      <a:accent3>
        <a:srgbClr val="535353"/>
      </a:accent3>
      <a:accent4>
        <a:srgbClr val="8F6024"/>
      </a:accent4>
      <a:accent5>
        <a:srgbClr val="78909C"/>
      </a:accent5>
      <a:accent6>
        <a:srgbClr val="0097A7"/>
      </a:accent6>
      <a:hlink>
        <a:srgbClr val="EEFF41"/>
      </a:hlink>
      <a:folHlink>
        <a:srgbClr val="FFAB40"/>
      </a:folHlink>
    </a:clrScheme>
    <a:fontScheme name="RBfont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3"/>
          </a:solidFill>
        </a:ln>
        <a:effectLst/>
      </a:spPr>
      <a:bodyPr lIns="72000" tIns="72000" rIns="72000" bIns="72000" rtlCol="0" anchor="t" anchorCtr="0">
        <a:noAutofit/>
      </a:bodyPr>
      <a:lstStyle>
        <a:defPPr algn="l">
          <a:lnSpc>
            <a:spcPct val="90000"/>
          </a:lnSpc>
          <a:spcBef>
            <a:spcPts val="400"/>
          </a:spcBef>
          <a:defRPr sz="1500" b="0" dirty="0" smtClean="0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9525">
          <a:solidFill>
            <a:schemeClr val="accent3"/>
          </a:solidFill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</a:ln>
      </a:spPr>
      <a:bodyPr vert="horz" wrap="square" lIns="0" tIns="0" rIns="0" bIns="0" rtlCol="0">
        <a:spAutoFit/>
      </a:bodyPr>
      <a:lstStyle>
        <a:defPPr>
          <a:lnSpc>
            <a:spcPct val="90000"/>
          </a:lnSpc>
          <a:buClr>
            <a:schemeClr val="tx1"/>
          </a:buClr>
          <a:buSzPct val="100000"/>
          <a:defRPr sz="1300" b="1" dirty="0" smtClean="0">
            <a:latin typeface="+mn-lt"/>
            <a:cs typeface="+mn-cs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lides_TeamLeader.potx" id="{04433CCE-9B23-4393-863F-CEC06640D080}" vid="{0EA836FC-40C1-4601-B1DF-AD21926196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876</Words>
  <Application>Microsoft Office PowerPoint</Application>
  <PresentationFormat>Widescreen</PresentationFormat>
  <Paragraphs>66</Paragraphs>
  <Slides>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Georgia</vt:lpstr>
      <vt:lpstr>Helvetica</vt:lpstr>
      <vt:lpstr>A4_RB_PPT</vt:lpstr>
      <vt:lpstr>think-cell Slide</vt:lpstr>
      <vt:lpstr>The European Commission's Digital Cities Challenge</vt:lpstr>
      <vt:lpstr>Digital Cities Challenge, L’Aquila ed il SAT </vt:lpstr>
      <vt:lpstr>Che cosa è il SAT </vt:lpstr>
      <vt:lpstr>Cosa vi chiediamo? </vt:lpstr>
      <vt:lpstr>Creare un account per il SAT </vt:lpstr>
      <vt:lpstr>Iniziare il questionario </vt:lpstr>
      <vt:lpstr>Compilare il questionario </vt:lpstr>
      <vt:lpstr>Domande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Risopoulos, Paul</dc:creator>
  <cp:lastModifiedBy>Ubaldo</cp:lastModifiedBy>
  <cp:revision>23</cp:revision>
  <dcterms:created xsi:type="dcterms:W3CDTF">2018-02-16T17:39:31Z</dcterms:created>
  <dcterms:modified xsi:type="dcterms:W3CDTF">2018-03-21T14:02:36Z</dcterms:modified>
</cp:coreProperties>
</file>