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1" r:id="rId3"/>
    <p:sldId id="262" r:id="rId4"/>
    <p:sldId id="265" r:id="rId5"/>
    <p:sldId id="266" r:id="rId6"/>
    <p:sldId id="269" r:id="rId7"/>
    <p:sldId id="271" r:id="rId8"/>
    <p:sldId id="267" r:id="rId9"/>
    <p:sldId id="272" r:id="rId10"/>
    <p:sldId id="274" r:id="rId11"/>
    <p:sldId id="258"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3" autoAdjust="0"/>
    <p:restoredTop sz="94660"/>
  </p:normalViewPr>
  <p:slideViewPr>
    <p:cSldViewPr>
      <p:cViewPr>
        <p:scale>
          <a:sx n="118" d="100"/>
          <a:sy n="118" d="100"/>
        </p:scale>
        <p:origin x="-1434" y="2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FF7073-A872-43D1-893B-16D4516FFCBB}" type="datetimeFigureOut">
              <a:rPr lang="it-IT" smtClean="0"/>
              <a:t>11/10/2021</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79171-5D5B-4B17-972F-972D2A22A94E}" type="slidenum">
              <a:rPr lang="it-IT" smtClean="0"/>
              <a:t>‹N›</a:t>
            </a:fld>
            <a:endParaRPr lang="it-IT"/>
          </a:p>
        </p:txBody>
      </p:sp>
    </p:spTree>
    <p:extLst>
      <p:ext uri="{BB962C8B-B14F-4D97-AF65-F5344CB8AC3E}">
        <p14:creationId xmlns:p14="http://schemas.microsoft.com/office/powerpoint/2010/main" val="3623549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C77D4D27-573E-4E7E-9967-9DBA21554EDD}" type="datetimeFigureOut">
              <a:rPr lang="it-IT" smtClean="0"/>
              <a:t>11/10/2021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77D4D27-573E-4E7E-9967-9DBA21554EDD}" type="datetimeFigureOut">
              <a:rPr lang="it-IT" smtClean="0"/>
              <a:t>11/10/2021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77D4D27-573E-4E7E-9967-9DBA21554EDD}" type="datetimeFigureOut">
              <a:rPr lang="it-IT" smtClean="0"/>
              <a:t>11/10/2021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77D4D27-573E-4E7E-9967-9DBA21554EDD}" type="datetimeFigureOut">
              <a:rPr lang="it-IT" smtClean="0"/>
              <a:t>11/10/2021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C77D4D27-573E-4E7E-9967-9DBA21554EDD}" type="datetimeFigureOut">
              <a:rPr lang="it-IT" smtClean="0"/>
              <a:t>11/10/2021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C77D4D27-573E-4E7E-9967-9DBA21554EDD}" type="datetimeFigureOut">
              <a:rPr lang="it-IT" smtClean="0"/>
              <a:t>11/10/2021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77D4D27-573E-4E7E-9967-9DBA21554EDD}" type="datetimeFigureOut">
              <a:rPr lang="it-IT" smtClean="0"/>
              <a:t>11/10/2021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77D4D27-573E-4E7E-9967-9DBA21554EDD}" type="datetimeFigureOut">
              <a:rPr lang="it-IT" smtClean="0"/>
              <a:t>11/10/2021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77D4D27-573E-4E7E-9967-9DBA21554EDD}" type="datetimeFigureOut">
              <a:rPr lang="it-IT" smtClean="0"/>
              <a:t>11/10/2021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77D4D27-573E-4E7E-9967-9DBA21554EDD}" type="datetimeFigureOut">
              <a:rPr lang="it-IT" smtClean="0"/>
              <a:t>11/10/2021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77D4D27-573E-4E7E-9967-9DBA21554EDD}" type="datetimeFigureOut">
              <a:rPr lang="it-IT" smtClean="0"/>
              <a:t>11/10/2021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85810-A1B8-4E41-9E91-0B6A3454D89B}"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3000" r="-13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7D4D27-573E-4E7E-9967-9DBA21554EDD}" type="datetimeFigureOut">
              <a:rPr lang="it-IT" smtClean="0"/>
              <a:t>11/10/2021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585810-A1B8-4E41-9E91-0B6A3454D89B}"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r>
              <a:rPr lang="it-IT" sz="2400" b="1" dirty="0">
                <a:solidFill>
                  <a:schemeClr val="bg1"/>
                </a:solidFill>
              </a:rPr>
              <a:t>       Ristrutturazione albergo Campo Imperatore</a:t>
            </a:r>
            <a:endParaRPr kumimoji="0" lang="it-IT" sz="2400" b="1" i="0" u="none" strike="noStrike" kern="1200" cap="none" spc="0" normalizeH="0" baseline="0" noProof="0" dirty="0">
              <a:ln>
                <a:noFill/>
              </a:ln>
              <a:solidFill>
                <a:schemeClr val="bg1"/>
              </a:solidFill>
              <a:effectLst/>
              <a:uLnTx/>
              <a:uFillTx/>
              <a:latin typeface="+mj-lt"/>
              <a:ea typeface="+mj-ea"/>
              <a:cs typeface="+mj-cs"/>
            </a:endParaRP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bg1"/>
                </a:solidFill>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sp>
        <p:nvSpPr>
          <p:cNvPr id="7" name="Rettangolo 6"/>
          <p:cNvSpPr/>
          <p:nvPr/>
        </p:nvSpPr>
        <p:spPr>
          <a:xfrm>
            <a:off x="1043608" y="1268760"/>
            <a:ext cx="7884368" cy="3970318"/>
          </a:xfrm>
          <a:prstGeom prst="rect">
            <a:avLst/>
          </a:prstGeom>
        </p:spPr>
        <p:txBody>
          <a:bodyPr wrap="square">
            <a:spAutoFit/>
          </a:bodyPr>
          <a:lstStyle/>
          <a:p>
            <a:endParaRPr lang="it-IT" dirty="0"/>
          </a:p>
          <a:p>
            <a:pPr algn="r"/>
            <a:r>
              <a:rPr lang="it-IT" u="sng" dirty="0">
                <a:solidFill>
                  <a:schemeClr val="tx2">
                    <a:lumMod val="75000"/>
                  </a:schemeClr>
                </a:solidFill>
                <a:effectLst>
                  <a:outerShdw blurRad="38100" dist="38100" dir="2700000" algn="tl">
                    <a:srgbClr val="000000">
                      <a:alpha val="43137"/>
                    </a:srgbClr>
                  </a:outerShdw>
                </a:effectLst>
              </a:rPr>
              <a:t>Il progetto esecutivo</a:t>
            </a:r>
            <a:endParaRPr lang="it-IT" b="1" u="sng" dirty="0">
              <a:solidFill>
                <a:schemeClr val="tx2">
                  <a:lumMod val="75000"/>
                </a:schemeClr>
              </a:solidFill>
              <a:effectLst>
                <a:outerShdw blurRad="38100" dist="38100" dir="2700000" algn="tl">
                  <a:srgbClr val="000000">
                    <a:alpha val="43137"/>
                  </a:srgbClr>
                </a:outerShdw>
              </a:effectLst>
            </a:endParaRPr>
          </a:p>
          <a:p>
            <a:pPr algn="r"/>
            <a:endParaRPr lang="it-IT" b="1" dirty="0">
              <a:solidFill>
                <a:schemeClr val="tx2">
                  <a:lumMod val="75000"/>
                </a:schemeClr>
              </a:solidFill>
            </a:endParaRPr>
          </a:p>
          <a:p>
            <a:pPr algn="r"/>
            <a:r>
              <a:rPr lang="it-IT" b="1" dirty="0">
                <a:solidFill>
                  <a:schemeClr val="tx2">
                    <a:lumMod val="75000"/>
                  </a:schemeClr>
                </a:solidFill>
              </a:rPr>
              <a:t>L’obiettivo principale del progetto è quello di proporre un restauro architettonico nel rispetto storico dell’edificio,</a:t>
            </a:r>
          </a:p>
          <a:p>
            <a:pPr algn="r"/>
            <a:r>
              <a:rPr lang="it-IT" b="1" dirty="0">
                <a:solidFill>
                  <a:schemeClr val="tx2">
                    <a:lumMod val="75000"/>
                  </a:schemeClr>
                </a:solidFill>
              </a:rPr>
              <a:t>nel rispetto delle normative vigenti sia a livello impiantistico, igienico sanitario che all’abbattimento delle barriere architettoniche,</a:t>
            </a:r>
          </a:p>
          <a:p>
            <a:pPr algn="r"/>
            <a:r>
              <a:rPr lang="it-IT" b="1" i="1" dirty="0">
                <a:solidFill>
                  <a:schemeClr val="tx2">
                    <a:lumMod val="75000"/>
                  </a:schemeClr>
                </a:solidFill>
                <a:effectLst>
                  <a:outerShdw blurRad="38100" dist="38100" dir="2700000" algn="tl">
                    <a:srgbClr val="000000">
                      <a:alpha val="43137"/>
                    </a:srgbClr>
                  </a:outerShdw>
                </a:effectLst>
              </a:rPr>
              <a:t>affinché si possa ottenere un restauro funzionale e determinare una condizione interna di benessere.</a:t>
            </a:r>
          </a:p>
          <a:p>
            <a:pPr algn="r"/>
            <a:endParaRPr lang="it-IT" b="1" i="1" dirty="0">
              <a:solidFill>
                <a:schemeClr val="tx2">
                  <a:lumMod val="75000"/>
                </a:schemeClr>
              </a:solidFill>
              <a:effectLst>
                <a:outerShdw blurRad="38100" dist="38100" dir="2700000" algn="tl">
                  <a:srgbClr val="000000">
                    <a:alpha val="43137"/>
                  </a:srgbClr>
                </a:outerShdw>
              </a:effectLst>
            </a:endParaRPr>
          </a:p>
          <a:p>
            <a:pPr algn="r"/>
            <a:r>
              <a:rPr lang="it-IT" b="1" i="1" dirty="0">
                <a:solidFill>
                  <a:schemeClr val="tx2">
                    <a:lumMod val="75000"/>
                  </a:schemeClr>
                </a:solidFill>
                <a:effectLst>
                  <a:outerShdw blurRad="38100" dist="38100" dir="2700000" algn="tl">
                    <a:srgbClr val="000000">
                      <a:alpha val="43137"/>
                    </a:srgbClr>
                  </a:outerShdw>
                </a:effectLst>
              </a:rPr>
              <a:t>Dati generali</a:t>
            </a:r>
          </a:p>
          <a:p>
            <a:pPr algn="r"/>
            <a:endParaRPr lang="it-IT" b="1" i="1" dirty="0">
              <a:solidFill>
                <a:schemeClr val="tx2">
                  <a:lumMod val="75000"/>
                </a:schemeClr>
              </a:solidFill>
              <a:effectLst>
                <a:outerShdw blurRad="38100" dist="38100" dir="2700000" algn="tl">
                  <a:srgbClr val="000000">
                    <a:alpha val="43137"/>
                  </a:srgbClr>
                </a:outerShdw>
              </a:effectLst>
            </a:endParaRPr>
          </a:p>
          <a:p>
            <a:pPr algn="r"/>
            <a:r>
              <a:rPr lang="it-IT" b="1" i="1" dirty="0">
                <a:solidFill>
                  <a:schemeClr val="tx2">
                    <a:lumMod val="75000"/>
                  </a:schemeClr>
                </a:solidFill>
                <a:effectLst>
                  <a:outerShdw blurRad="38100" dist="38100" dir="2700000" algn="tl">
                    <a:srgbClr val="000000">
                      <a:alpha val="43137"/>
                    </a:srgbClr>
                  </a:outerShdw>
                </a:effectLst>
              </a:rPr>
              <a:t>Importo dei lavori 3.800.000,00 euro</a:t>
            </a:r>
          </a:p>
          <a:p>
            <a:pPr algn="r"/>
            <a:r>
              <a:rPr lang="it-IT" b="1" i="1" dirty="0">
                <a:solidFill>
                  <a:schemeClr val="tx2">
                    <a:lumMod val="75000"/>
                  </a:schemeClr>
                </a:solidFill>
                <a:effectLst>
                  <a:outerShdw blurRad="38100" dist="38100" dir="2700000" algn="tl">
                    <a:srgbClr val="000000">
                      <a:alpha val="43137"/>
                    </a:srgbClr>
                  </a:outerShdw>
                </a:effectLst>
              </a:rPr>
              <a:t>Durata prevista dei lavori 540 giorni</a:t>
            </a:r>
            <a:r>
              <a:rPr lang="it-IT" b="1" i="1" dirty="0">
                <a:solidFill>
                  <a:schemeClr val="bg1"/>
                </a:solidFill>
                <a:effectLst>
                  <a:outerShdw blurRad="38100" dist="38100" dir="2700000" algn="tl">
                    <a:srgbClr val="000000">
                      <a:alpha val="43137"/>
                    </a:srgbClr>
                  </a:outerShdw>
                </a:effectLst>
              </a:rPr>
              <a:t> </a:t>
            </a:r>
            <a:endParaRPr lang="it-IT" i="1" dirty="0">
              <a:solidFill>
                <a:schemeClr val="bg1"/>
              </a:solidFill>
              <a:effectLst>
                <a:outerShdw blurRad="38100" dist="38100" dir="2700000" algn="tl">
                  <a:srgbClr val="000000">
                    <a:alpha val="43137"/>
                  </a:srgbClr>
                </a:outerShdw>
              </a:effectLst>
            </a:endParaRPr>
          </a:p>
        </p:txBody>
      </p:sp>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pic>
        <p:nvPicPr>
          <p:cNvPr id="3" name="Immagine 2">
            <a:extLst>
              <a:ext uri="{FF2B5EF4-FFF2-40B4-BE49-F238E27FC236}">
                <a16:creationId xmlns:a16="http://schemas.microsoft.com/office/drawing/2014/main" xmlns="" id="{8C5E22BC-07A1-4722-962A-CB314DCF8C91}"/>
              </a:ext>
            </a:extLst>
          </p:cNvPr>
          <p:cNvPicPr>
            <a:picLocks noChangeAspect="1"/>
          </p:cNvPicPr>
          <p:nvPr/>
        </p:nvPicPr>
        <p:blipFill rotWithShape="1">
          <a:blip r:embed="rId5"/>
          <a:srcRect r="1754" b="5710"/>
          <a:stretch/>
        </p:blipFill>
        <p:spPr>
          <a:xfrm>
            <a:off x="755576" y="908720"/>
            <a:ext cx="8064896" cy="4139068"/>
          </a:xfrm>
          <a:prstGeom prst="rect">
            <a:avLst/>
          </a:prstGeom>
        </p:spPr>
      </p:pic>
      <p:sp>
        <p:nvSpPr>
          <p:cNvPr id="11" name="Rettangolo 10">
            <a:extLst>
              <a:ext uri="{FF2B5EF4-FFF2-40B4-BE49-F238E27FC236}">
                <a16:creationId xmlns:a16="http://schemas.microsoft.com/office/drawing/2014/main" xmlns="" id="{E2AAC5A3-E1D9-425C-B517-B65503DD854F}"/>
              </a:ext>
            </a:extLst>
          </p:cNvPr>
          <p:cNvSpPr/>
          <p:nvPr/>
        </p:nvSpPr>
        <p:spPr>
          <a:xfrm>
            <a:off x="1020709" y="188640"/>
            <a:ext cx="7884368" cy="923330"/>
          </a:xfrm>
          <a:prstGeom prst="rect">
            <a:avLst/>
          </a:prstGeom>
        </p:spPr>
        <p:txBody>
          <a:bodyPr wrap="square">
            <a:spAutoFit/>
          </a:bodyPr>
          <a:lstStyle/>
          <a:p>
            <a:endParaRPr lang="it-IT" dirty="0"/>
          </a:p>
          <a:p>
            <a:pPr algn="r"/>
            <a:r>
              <a:rPr lang="it-IT" u="sng" dirty="0">
                <a:solidFill>
                  <a:schemeClr val="tx2">
                    <a:lumMod val="75000"/>
                  </a:schemeClr>
                </a:solidFill>
                <a:effectLst>
                  <a:outerShdw blurRad="38100" dist="38100" dir="2700000" algn="tl">
                    <a:srgbClr val="000000">
                      <a:alpha val="43137"/>
                    </a:srgbClr>
                  </a:outerShdw>
                </a:effectLst>
              </a:rPr>
              <a:t>Il progetto esecutivo</a:t>
            </a:r>
            <a:endParaRPr lang="it-IT" b="1" u="sng" dirty="0">
              <a:solidFill>
                <a:schemeClr val="tx2">
                  <a:lumMod val="75000"/>
                </a:schemeClr>
              </a:solidFill>
              <a:effectLst>
                <a:outerShdw blurRad="38100" dist="38100" dir="2700000" algn="tl">
                  <a:srgbClr val="000000">
                    <a:alpha val="43137"/>
                  </a:srgbClr>
                </a:outerShdw>
              </a:effectLst>
            </a:endParaRPr>
          </a:p>
          <a:p>
            <a:pPr algn="r"/>
            <a:endParaRPr lang="it-IT" b="1" dirty="0">
              <a:solidFill>
                <a:schemeClr val="tx2">
                  <a:lumMod val="75000"/>
                </a:schemeClr>
              </a:solidFill>
            </a:endParaRPr>
          </a:p>
        </p:txBody>
      </p:sp>
      <p:sp>
        <p:nvSpPr>
          <p:cNvPr id="12" name="Rettangolo 11">
            <a:extLst>
              <a:ext uri="{FF2B5EF4-FFF2-40B4-BE49-F238E27FC236}">
                <a16:creationId xmlns:a16="http://schemas.microsoft.com/office/drawing/2014/main" xmlns="" id="{99711ABE-33FD-4ABE-974C-5E770E3B1847}"/>
              </a:ext>
            </a:extLst>
          </p:cNvPr>
          <p:cNvSpPr/>
          <p:nvPr/>
        </p:nvSpPr>
        <p:spPr>
          <a:xfrm>
            <a:off x="1043608" y="4653136"/>
            <a:ext cx="7884368" cy="646331"/>
          </a:xfrm>
          <a:prstGeom prst="rect">
            <a:avLst/>
          </a:prstGeom>
        </p:spPr>
        <p:txBody>
          <a:bodyPr wrap="square">
            <a:spAutoFit/>
          </a:bodyPr>
          <a:lstStyle/>
          <a:p>
            <a:endParaRPr lang="it-IT" dirty="0"/>
          </a:p>
          <a:p>
            <a:pPr algn="r"/>
            <a:r>
              <a:rPr lang="it-IT" i="1" dirty="0">
                <a:solidFill>
                  <a:schemeClr val="tx2">
                    <a:lumMod val="75000"/>
                  </a:schemeClr>
                </a:solidFill>
              </a:rPr>
              <a:t>Render</a:t>
            </a:r>
            <a:r>
              <a:rPr lang="it-IT" dirty="0">
                <a:solidFill>
                  <a:schemeClr val="tx2">
                    <a:lumMod val="75000"/>
                  </a:schemeClr>
                </a:solidFill>
              </a:rPr>
              <a:t> dell’accesso al piano terra</a:t>
            </a:r>
            <a:endParaRPr lang="it-IT" b="1" dirty="0">
              <a:solidFill>
                <a:schemeClr val="tx2">
                  <a:lumMod val="75000"/>
                </a:schemeClr>
              </a:solidFill>
            </a:endParaRPr>
          </a:p>
        </p:txBody>
      </p:sp>
      <p:sp>
        <p:nvSpPr>
          <p:cNvPr id="13" name="Rettangolo 12">
            <a:extLst>
              <a:ext uri="{FF2B5EF4-FFF2-40B4-BE49-F238E27FC236}">
                <a16:creationId xmlns:a16="http://schemas.microsoft.com/office/drawing/2014/main" xmlns="" id="{57A6CC7E-BB32-44B8-A668-B0CC1AD5A2BC}"/>
              </a:ext>
            </a:extLst>
          </p:cNvPr>
          <p:cNvSpPr/>
          <p:nvPr/>
        </p:nvSpPr>
        <p:spPr>
          <a:xfrm>
            <a:off x="792223" y="5085962"/>
            <a:ext cx="8151508" cy="1338828"/>
          </a:xfrm>
          <a:prstGeom prst="rect">
            <a:avLst/>
          </a:prstGeom>
        </p:spPr>
        <p:txBody>
          <a:bodyPr wrap="square">
            <a:spAutoFit/>
          </a:bodyPr>
          <a:lstStyle/>
          <a:p>
            <a:pPr defTabSz="685800"/>
            <a:endParaRPr lang="it-IT" sz="1350" dirty="0">
              <a:solidFill>
                <a:prstClr val="black"/>
              </a:solidFill>
              <a:latin typeface="Calibri"/>
            </a:endParaRPr>
          </a:p>
          <a:p>
            <a:pPr algn="r" defTabSz="685800"/>
            <a:r>
              <a:rPr lang="it-IT" sz="1350" i="1" dirty="0">
                <a:solidFill>
                  <a:srgbClr val="1F497D">
                    <a:lumMod val="75000"/>
                  </a:srgbClr>
                </a:solidFill>
                <a:latin typeface="Calibri"/>
              </a:rPr>
              <a:t>La zona di accesso al piano terra, presenta alcune parti incongrue all’impianto originario dell’edificio, realizzate in di epoca recente, che compromettono la lettura e l’aspetto estetico o dell’ambiente . Pertanto il progetto propone l’eliminazione di questi elementi, quali la</a:t>
            </a:r>
          </a:p>
          <a:p>
            <a:pPr algn="r" defTabSz="685800"/>
            <a:r>
              <a:rPr lang="it-IT" sz="1350" i="1" dirty="0">
                <a:solidFill>
                  <a:srgbClr val="1F497D">
                    <a:lumMod val="75000"/>
                  </a:srgbClr>
                </a:solidFill>
                <a:latin typeface="Calibri"/>
              </a:rPr>
              <a:t>bussola ed i locali adibiti al centro turistico , proponendo una porta girevole con pareti a semicerchio in vetro a taglio termico e struttura metallica leggera.</a:t>
            </a:r>
            <a:endParaRPr lang="it-IT" sz="1350" b="1" dirty="0">
              <a:solidFill>
                <a:srgbClr val="1F497D">
                  <a:lumMod val="75000"/>
                </a:srgbClr>
              </a:solidFill>
              <a:latin typeface="Calibri"/>
            </a:endParaRPr>
          </a:p>
        </p:txBody>
      </p:sp>
    </p:spTree>
    <p:extLst>
      <p:ext uri="{BB962C8B-B14F-4D97-AF65-F5344CB8AC3E}">
        <p14:creationId xmlns:p14="http://schemas.microsoft.com/office/powerpoint/2010/main" val="27242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11" name="Rettangolo 10">
            <a:extLst>
              <a:ext uri="{FF2B5EF4-FFF2-40B4-BE49-F238E27FC236}">
                <a16:creationId xmlns:a16="http://schemas.microsoft.com/office/drawing/2014/main" xmlns="" id="{E2AAC5A3-E1D9-425C-B517-B65503DD854F}"/>
              </a:ext>
            </a:extLst>
          </p:cNvPr>
          <p:cNvSpPr/>
          <p:nvPr/>
        </p:nvSpPr>
        <p:spPr>
          <a:xfrm>
            <a:off x="1020709" y="188640"/>
            <a:ext cx="7884368"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p:txBody>
      </p:sp>
      <p:sp>
        <p:nvSpPr>
          <p:cNvPr id="12" name="Rettangolo 11">
            <a:extLst>
              <a:ext uri="{FF2B5EF4-FFF2-40B4-BE49-F238E27FC236}">
                <a16:creationId xmlns:a16="http://schemas.microsoft.com/office/drawing/2014/main" xmlns="" id="{99711ABE-33FD-4ABE-974C-5E770E3B1847}"/>
              </a:ext>
            </a:extLst>
          </p:cNvPr>
          <p:cNvSpPr/>
          <p:nvPr/>
        </p:nvSpPr>
        <p:spPr>
          <a:xfrm>
            <a:off x="978407" y="2672496"/>
            <a:ext cx="4283968"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1F497D">
                    <a:lumMod val="75000"/>
                  </a:srgbClr>
                </a:solidFill>
                <a:effectLst/>
                <a:uLnTx/>
                <a:uFillTx/>
                <a:latin typeface="Calibri"/>
                <a:ea typeface="+mn-ea"/>
                <a:cs typeface="+mn-cs"/>
              </a:rPr>
              <a:t>La proposta progettuale della Sala lettura, prevede l’apertura delle bucature tamponate, mediante inserimento di vetri , tipo “ </a:t>
            </a:r>
            <a:r>
              <a:rPr kumimoji="0" lang="it-IT" sz="1800" b="0" i="1" u="none" strike="noStrike" kern="1200" cap="none" spc="0" normalizeH="0" baseline="0" noProof="0" dirty="0" err="1">
                <a:ln>
                  <a:noFill/>
                </a:ln>
                <a:solidFill>
                  <a:srgbClr val="1F497D">
                    <a:lumMod val="75000"/>
                  </a:srgbClr>
                </a:solidFill>
                <a:effectLst/>
                <a:uLnTx/>
                <a:uFillTx/>
                <a:latin typeface="Calibri"/>
                <a:ea typeface="+mn-ea"/>
                <a:cs typeface="+mn-cs"/>
              </a:rPr>
              <a:t>pyrostop</a:t>
            </a:r>
            <a:r>
              <a:rPr kumimoji="0" lang="it-IT" sz="1800" b="0" i="1" u="none" strike="noStrike" kern="1200" cap="none" spc="0" normalizeH="0" baseline="0" noProof="0" dirty="0">
                <a:ln>
                  <a:noFill/>
                </a:ln>
                <a:solidFill>
                  <a:srgbClr val="1F497D">
                    <a:lumMod val="75000"/>
                  </a:srgbClr>
                </a:solidFill>
                <a:effectLst/>
                <a:uLnTx/>
                <a:uFillTx/>
                <a:latin typeface="Calibri"/>
                <a:ea typeface="+mn-ea"/>
                <a:cs typeface="+mn-cs"/>
              </a:rPr>
              <a:t>”, che hanno una ottima resistenza al fuoco e permettono nello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1F497D">
                    <a:lumMod val="75000"/>
                  </a:srgbClr>
                </a:solidFill>
                <a:effectLst/>
                <a:uLnTx/>
                <a:uFillTx/>
                <a:latin typeface="Calibri"/>
                <a:ea typeface="+mn-ea"/>
                <a:cs typeface="+mn-cs"/>
              </a:rPr>
              <a:t>stesso tempo di illuminare i corridoi delle camere, attualmente sprovvisti di illuminazione naturale.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1F497D">
                    <a:lumMod val="75000"/>
                  </a:srgbClr>
                </a:solidFill>
                <a:effectLst/>
                <a:uLnTx/>
                <a:uFillTx/>
                <a:latin typeface="Calibri"/>
                <a:ea typeface="+mn-ea"/>
                <a:cs typeface="+mn-cs"/>
              </a:rPr>
              <a:t>La proposta prevede inoltre il restauro della copertura realizzata con mattoni in vetro e cemento e dalla quale penetra la luce che illumina la sala ed i corridoi.</a:t>
            </a: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p:txBody>
      </p:sp>
      <p:pic>
        <p:nvPicPr>
          <p:cNvPr id="7" name="Immagine 6">
            <a:extLst>
              <a:ext uri="{FF2B5EF4-FFF2-40B4-BE49-F238E27FC236}">
                <a16:creationId xmlns:a16="http://schemas.microsoft.com/office/drawing/2014/main" xmlns="" id="{B071915B-06C0-492D-BF8D-EBA847754EF7}"/>
              </a:ext>
            </a:extLst>
          </p:cNvPr>
          <p:cNvPicPr>
            <a:picLocks noChangeAspect="1"/>
          </p:cNvPicPr>
          <p:nvPr/>
        </p:nvPicPr>
        <p:blipFill>
          <a:blip r:embed="rId5"/>
          <a:stretch>
            <a:fillRect/>
          </a:stretch>
        </p:blipFill>
        <p:spPr>
          <a:xfrm>
            <a:off x="5251994" y="908720"/>
            <a:ext cx="3568478" cy="5329242"/>
          </a:xfrm>
          <a:prstGeom prst="rect">
            <a:avLst/>
          </a:prstGeom>
        </p:spPr>
      </p:pic>
    </p:spTree>
    <p:extLst>
      <p:ext uri="{BB962C8B-B14F-4D97-AF65-F5344CB8AC3E}">
        <p14:creationId xmlns:p14="http://schemas.microsoft.com/office/powerpoint/2010/main" val="3279012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11" name="Rettangolo 10">
            <a:extLst>
              <a:ext uri="{FF2B5EF4-FFF2-40B4-BE49-F238E27FC236}">
                <a16:creationId xmlns:a16="http://schemas.microsoft.com/office/drawing/2014/main" xmlns="" id="{E2AAC5A3-E1D9-425C-B517-B65503DD854F}"/>
              </a:ext>
            </a:extLst>
          </p:cNvPr>
          <p:cNvSpPr/>
          <p:nvPr/>
        </p:nvSpPr>
        <p:spPr>
          <a:xfrm>
            <a:off x="1020709" y="188640"/>
            <a:ext cx="7884368"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p:txBody>
      </p:sp>
      <p:sp>
        <p:nvSpPr>
          <p:cNvPr id="12" name="Rettangolo 11">
            <a:extLst>
              <a:ext uri="{FF2B5EF4-FFF2-40B4-BE49-F238E27FC236}">
                <a16:creationId xmlns:a16="http://schemas.microsoft.com/office/drawing/2014/main" xmlns="" id="{99711ABE-33FD-4ABE-974C-5E770E3B1847}"/>
              </a:ext>
            </a:extLst>
          </p:cNvPr>
          <p:cNvSpPr/>
          <p:nvPr/>
        </p:nvSpPr>
        <p:spPr>
          <a:xfrm>
            <a:off x="1020709" y="4126108"/>
            <a:ext cx="788436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1F497D">
                    <a:lumMod val="75000"/>
                  </a:srgbClr>
                </a:solidFill>
                <a:effectLst/>
                <a:uLnTx/>
                <a:uFillTx/>
                <a:latin typeface="Calibri"/>
                <a:ea typeface="+mn-ea"/>
                <a:cs typeface="+mn-cs"/>
              </a:rPr>
              <a:t>Render</a:t>
            </a:r>
            <a:r>
              <a:rPr kumimoji="0" lang="it-IT" sz="1800" b="0" i="0" u="none" strike="noStrike" kern="1200" cap="none" spc="0" normalizeH="0" baseline="0" noProof="0" dirty="0">
                <a:ln>
                  <a:noFill/>
                </a:ln>
                <a:solidFill>
                  <a:srgbClr val="1F497D">
                    <a:lumMod val="75000"/>
                  </a:srgbClr>
                </a:solidFill>
                <a:effectLst/>
                <a:uLnTx/>
                <a:uFillTx/>
                <a:latin typeface="Calibri"/>
                <a:ea typeface="+mn-ea"/>
                <a:cs typeface="+mn-cs"/>
              </a:rPr>
              <a:t> zona piscina e centro benessere</a:t>
            </a: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p:txBody>
      </p:sp>
      <p:pic>
        <p:nvPicPr>
          <p:cNvPr id="9" name="Immagine 8">
            <a:extLst>
              <a:ext uri="{FF2B5EF4-FFF2-40B4-BE49-F238E27FC236}">
                <a16:creationId xmlns:a16="http://schemas.microsoft.com/office/drawing/2014/main" xmlns="" id="{4C605918-F2D9-4BD2-94F6-7052320F315D}"/>
              </a:ext>
            </a:extLst>
          </p:cNvPr>
          <p:cNvPicPr>
            <a:picLocks noChangeAspect="1"/>
          </p:cNvPicPr>
          <p:nvPr/>
        </p:nvPicPr>
        <p:blipFill>
          <a:blip r:embed="rId5"/>
          <a:stretch>
            <a:fillRect/>
          </a:stretch>
        </p:blipFill>
        <p:spPr>
          <a:xfrm>
            <a:off x="1907704" y="836712"/>
            <a:ext cx="6912686" cy="3612562"/>
          </a:xfrm>
          <a:prstGeom prst="rect">
            <a:avLst/>
          </a:prstGeom>
        </p:spPr>
      </p:pic>
      <p:sp>
        <p:nvSpPr>
          <p:cNvPr id="10" name="Rettangolo 9">
            <a:extLst>
              <a:ext uri="{FF2B5EF4-FFF2-40B4-BE49-F238E27FC236}">
                <a16:creationId xmlns:a16="http://schemas.microsoft.com/office/drawing/2014/main" xmlns="" id="{CB5EBB8F-5DA3-46D0-A59F-C943454CEFF1}"/>
              </a:ext>
            </a:extLst>
          </p:cNvPr>
          <p:cNvSpPr/>
          <p:nvPr/>
        </p:nvSpPr>
        <p:spPr>
          <a:xfrm>
            <a:off x="3076250" y="4623927"/>
            <a:ext cx="5827543" cy="1546577"/>
          </a:xfrm>
          <a:prstGeom prst="rect">
            <a:avLst/>
          </a:prstGeom>
        </p:spPr>
        <p:txBody>
          <a:bodyPr wrap="square">
            <a:spAutoFit/>
          </a:bodyPr>
          <a:lstStyle/>
          <a:p>
            <a:pPr defTabSz="685800"/>
            <a:endParaRPr lang="it-IT" sz="1350" dirty="0">
              <a:solidFill>
                <a:prstClr val="black"/>
              </a:solidFill>
              <a:latin typeface="Calibri"/>
            </a:endParaRPr>
          </a:p>
          <a:p>
            <a:pPr algn="r" defTabSz="685800"/>
            <a:r>
              <a:rPr lang="it-IT" sz="1350" i="1" dirty="0">
                <a:solidFill>
                  <a:srgbClr val="1F497D">
                    <a:lumMod val="75000"/>
                  </a:srgbClr>
                </a:solidFill>
                <a:latin typeface="Calibri"/>
              </a:rPr>
              <a:t>Il settore Wellness oggi in grande espansione, rappresenta un’opportunità per le tradizionali strutture ricettive, rappresentando un punto di forza ed una valorizzazione della struttura.</a:t>
            </a:r>
          </a:p>
          <a:p>
            <a:pPr algn="r" defTabSz="685800"/>
            <a:r>
              <a:rPr lang="it-IT" sz="1350" i="1" dirty="0">
                <a:solidFill>
                  <a:srgbClr val="1F497D">
                    <a:lumMod val="75000"/>
                  </a:srgbClr>
                </a:solidFill>
                <a:latin typeface="Calibri"/>
              </a:rPr>
              <a:t>Il centro benessere, sarà realizzato nel piano seminterrato attraverso il quale di accede mediante una reception, dove si potrà usufruire di aree relax e di cabine massaggi con varie terapie, oltre alla sauna e al Bagno Turco.</a:t>
            </a:r>
            <a:endParaRPr lang="it-IT" sz="1350" b="1" dirty="0">
              <a:solidFill>
                <a:srgbClr val="1F497D">
                  <a:lumMod val="75000"/>
                </a:srgbClr>
              </a:solidFill>
              <a:latin typeface="Calibri"/>
            </a:endParaRPr>
          </a:p>
        </p:txBody>
      </p:sp>
    </p:spTree>
    <p:extLst>
      <p:ext uri="{BB962C8B-B14F-4D97-AF65-F5344CB8AC3E}">
        <p14:creationId xmlns:p14="http://schemas.microsoft.com/office/powerpoint/2010/main" val="3699049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sp>
        <p:nvSpPr>
          <p:cNvPr id="7" name="Rettangolo 6"/>
          <p:cNvSpPr/>
          <p:nvPr/>
        </p:nvSpPr>
        <p:spPr>
          <a:xfrm>
            <a:off x="986496" y="0"/>
            <a:ext cx="7884368"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it-IT" b="1" dirty="0">
                <a:solidFill>
                  <a:srgbClr val="4F81BD">
                    <a:lumMod val="50000"/>
                  </a:srgbClr>
                </a:solidFill>
                <a:latin typeface="Calibri"/>
              </a:rPr>
              <a:t>a. </a:t>
            </a: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Opere murarie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i="0" u="none" strike="noStrike" kern="1200" cap="none" spc="0" normalizeH="0" baseline="0" noProof="0" dirty="0">
                <a:ln>
                  <a:noFill/>
                </a:ln>
                <a:solidFill>
                  <a:srgbClr val="4F81BD">
                    <a:lumMod val="50000"/>
                  </a:srgbClr>
                </a:solidFill>
                <a:effectLst/>
                <a:uLnTx/>
                <a:uFillTx/>
                <a:latin typeface="Calibri"/>
                <a:ea typeface="+mn-ea"/>
                <a:cs typeface="+mn-cs"/>
              </a:rPr>
              <a:t>Il progetto prevede la demolizione delle ripartizioni interne in alcune camere, al fine di consentire il rispetto delle normative igieniche sanitarie , la ridistribuzione e funzionalizzazione del piano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i="0" u="none" strike="noStrike" kern="1200" cap="none" spc="0" normalizeH="0" baseline="0" noProof="0" dirty="0">
                <a:ln>
                  <a:noFill/>
                </a:ln>
                <a:solidFill>
                  <a:srgbClr val="4F81BD">
                    <a:lumMod val="50000"/>
                  </a:srgbClr>
                </a:solidFill>
                <a:effectLst/>
                <a:uLnTx/>
                <a:uFillTx/>
                <a:latin typeface="Calibri"/>
                <a:ea typeface="+mn-ea"/>
                <a:cs typeface="+mn-cs"/>
              </a:rPr>
              <a:t>seminterrato , oltre al rifacimento delle coperture esterne e dei prospetti con la sostituzione dei serramenti, realizzazione dell'isolamento a cappotto interno nel rispetto delle normative sul risparmio energetico</a:t>
            </a: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a:t>
            </a:r>
          </a:p>
        </p:txBody>
      </p:sp>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9" name="Rettangolo 8">
            <a:extLst>
              <a:ext uri="{FF2B5EF4-FFF2-40B4-BE49-F238E27FC236}">
                <a16:creationId xmlns:a16="http://schemas.microsoft.com/office/drawing/2014/main" xmlns="" id="{AC356666-E495-4D8B-9DF7-A76A02775CCF}"/>
              </a:ext>
            </a:extLst>
          </p:cNvPr>
          <p:cNvSpPr/>
          <p:nvPr/>
        </p:nvSpPr>
        <p:spPr>
          <a:xfrm>
            <a:off x="1259632" y="2968671"/>
            <a:ext cx="5256584"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b. Pavimentazioni</a:t>
            </a:r>
          </a:p>
          <a:p>
            <a:pPr marL="0" marR="0" lvl="0" indent="0" algn="r" defTabSz="914400" rtl="0" eaLnBrk="1" fontAlgn="auto" latinLnBrk="0" hangingPunct="1">
              <a:lnSpc>
                <a:spcPct val="100000"/>
              </a:lnSpc>
              <a:spcBef>
                <a:spcPts val="0"/>
              </a:spcBef>
              <a:spcAft>
                <a:spcPts val="0"/>
              </a:spcAft>
              <a:buClrTx/>
              <a:buSzTx/>
              <a:buFontTx/>
              <a:buNone/>
              <a:tabLst/>
              <a:defRPr/>
            </a:pPr>
            <a:r>
              <a:rPr lang="it-IT" dirty="0">
                <a:solidFill>
                  <a:srgbClr val="4F81BD">
                    <a:lumMod val="50000"/>
                  </a:srgbClr>
                </a:solidFill>
                <a:latin typeface="Calibri"/>
              </a:rPr>
              <a:t>È </a:t>
            </a:r>
            <a:r>
              <a:rPr kumimoji="0" lang="it-IT" sz="1800" i="0" u="none" strike="noStrike" kern="1200" cap="none" spc="0" normalizeH="0" baseline="0" noProof="0" dirty="0">
                <a:ln>
                  <a:noFill/>
                </a:ln>
                <a:solidFill>
                  <a:srgbClr val="4F81BD">
                    <a:lumMod val="50000"/>
                  </a:srgbClr>
                </a:solidFill>
                <a:effectLst/>
                <a:uLnTx/>
                <a:uFillTx/>
                <a:latin typeface="Calibri"/>
                <a:ea typeface="+mn-ea"/>
                <a:cs typeface="+mn-cs"/>
              </a:rPr>
              <a:t>prevista la sostituzione del</a:t>
            </a:r>
            <a:r>
              <a:rPr lang="it-IT" dirty="0">
                <a:solidFill>
                  <a:srgbClr val="4F81BD">
                    <a:lumMod val="50000"/>
                  </a:srgbClr>
                </a:solidFill>
                <a:latin typeface="Calibri"/>
              </a:rPr>
              <a:t>le pavimentazioni non storiche, mentre al piano terra si manterranno le pavimentazioni storiche, che nella zona ingresso sono a mosaico formato da tesserine 2x2 cm.</a:t>
            </a:r>
          </a:p>
          <a:p>
            <a:pPr marL="0" marR="0" lvl="0" indent="0" algn="r" defTabSz="914400" rtl="0" eaLnBrk="1" fontAlgn="auto" latinLnBrk="0" hangingPunct="1">
              <a:lnSpc>
                <a:spcPct val="100000"/>
              </a:lnSpc>
              <a:spcBef>
                <a:spcPts val="0"/>
              </a:spcBef>
              <a:spcAft>
                <a:spcPts val="0"/>
              </a:spcAft>
              <a:buClrTx/>
              <a:buSzTx/>
              <a:buFontTx/>
              <a:buNone/>
              <a:tabLst/>
              <a:defRPr/>
            </a:pPr>
            <a:r>
              <a:rPr lang="it-IT" dirty="0">
                <a:solidFill>
                  <a:srgbClr val="4F81BD">
                    <a:lumMod val="50000"/>
                  </a:srgbClr>
                </a:solidFill>
                <a:latin typeface="Calibri"/>
              </a:rPr>
              <a:t>Nella sala da pranzo è presente un pavimento ligneo a liste che formano una raggiera a rappresentare il semicerchio strutturale della sala stessa, tale pavimento sarà restaurato. </a:t>
            </a:r>
            <a:endParaRPr kumimoji="0" lang="it-IT" sz="180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3" name="Immagine 2">
            <a:extLst>
              <a:ext uri="{FF2B5EF4-FFF2-40B4-BE49-F238E27FC236}">
                <a16:creationId xmlns:a16="http://schemas.microsoft.com/office/drawing/2014/main" xmlns="" id="{45AD80CB-6A13-4881-B33A-7C0ED2E1DCF2}"/>
              </a:ext>
            </a:extLst>
          </p:cNvPr>
          <p:cNvPicPr>
            <a:picLocks noChangeAspect="1"/>
          </p:cNvPicPr>
          <p:nvPr/>
        </p:nvPicPr>
        <p:blipFill>
          <a:blip r:embed="rId5"/>
          <a:stretch>
            <a:fillRect/>
          </a:stretch>
        </p:blipFill>
        <p:spPr>
          <a:xfrm>
            <a:off x="6481543" y="2862322"/>
            <a:ext cx="2228172" cy="2952328"/>
          </a:xfrm>
          <a:prstGeom prst="rect">
            <a:avLst/>
          </a:prstGeom>
        </p:spPr>
      </p:pic>
      <p:sp>
        <p:nvSpPr>
          <p:cNvPr id="10" name="Rettangolo 9">
            <a:extLst>
              <a:ext uri="{FF2B5EF4-FFF2-40B4-BE49-F238E27FC236}">
                <a16:creationId xmlns:a16="http://schemas.microsoft.com/office/drawing/2014/main" xmlns="" id="{2B92A186-86FE-4D73-929E-2F5D8F533403}"/>
              </a:ext>
            </a:extLst>
          </p:cNvPr>
          <p:cNvSpPr/>
          <p:nvPr/>
        </p:nvSpPr>
        <p:spPr>
          <a:xfrm>
            <a:off x="939857" y="5507828"/>
            <a:ext cx="7884368"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1" u="none" strike="noStrike" kern="1200" cap="none" spc="0" normalizeH="0" baseline="0" noProof="0" dirty="0">
                <a:ln>
                  <a:noFill/>
                </a:ln>
                <a:solidFill>
                  <a:srgbClr val="1F497D">
                    <a:lumMod val="75000"/>
                  </a:srgbClr>
                </a:solidFill>
                <a:effectLst/>
                <a:uLnTx/>
                <a:uFillTx/>
                <a:latin typeface="Calibri"/>
                <a:ea typeface="+mn-ea"/>
                <a:cs typeface="+mn-cs"/>
              </a:rPr>
              <a:t>Pavimento ingresso a mosaico</a:t>
            </a:r>
            <a:endParaRPr kumimoji="0" lang="it-IT" sz="1600" b="1" i="0" u="none" strike="noStrike" kern="1200" cap="none" spc="0" normalizeH="0" baseline="0" noProof="0" dirty="0">
              <a:ln>
                <a:noFill/>
              </a:ln>
              <a:solidFill>
                <a:srgbClr val="1F497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144897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sp>
        <p:nvSpPr>
          <p:cNvPr id="7" name="Rettangolo 6"/>
          <p:cNvSpPr/>
          <p:nvPr/>
        </p:nvSpPr>
        <p:spPr>
          <a:xfrm>
            <a:off x="986496" y="0"/>
            <a:ext cx="7884368"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c. Controsoffitti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Il progetto prevede la realizzazione di controsoffittature nei </a:t>
            </a:r>
            <a:r>
              <a:rPr kumimoji="0" lang="it-IT" sz="1800" b="0" i="0" u="none" strike="noStrike" kern="1200" cap="none" spc="0" normalizeH="0" baseline="0" noProof="0" dirty="0" err="1">
                <a:ln>
                  <a:noFill/>
                </a:ln>
                <a:solidFill>
                  <a:srgbClr val="4F81BD">
                    <a:lumMod val="50000"/>
                  </a:srgbClr>
                </a:solidFill>
                <a:effectLst/>
                <a:uLnTx/>
                <a:uFillTx/>
                <a:latin typeface="Calibri"/>
                <a:ea typeface="+mn-ea"/>
                <a:cs typeface="+mn-cs"/>
              </a:rPr>
              <a:t>bagn</a:t>
            </a:r>
            <a:r>
              <a:rPr lang="it-IT" dirty="0">
                <a:solidFill>
                  <a:srgbClr val="4F81BD">
                    <a:lumMod val="50000"/>
                  </a:srgbClr>
                </a:solidFill>
                <a:latin typeface="Calibri"/>
              </a:rPr>
              <a:t>i al piano terra e la rimozione di quelli in polistirolo delle camere</a:t>
            </a: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a:t>
            </a:r>
          </a:p>
        </p:txBody>
      </p:sp>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9" name="Rettangolo 8">
            <a:extLst>
              <a:ext uri="{FF2B5EF4-FFF2-40B4-BE49-F238E27FC236}">
                <a16:creationId xmlns:a16="http://schemas.microsoft.com/office/drawing/2014/main" xmlns="" id="{AC356666-E495-4D8B-9DF7-A76A02775CCF}"/>
              </a:ext>
            </a:extLst>
          </p:cNvPr>
          <p:cNvSpPr/>
          <p:nvPr/>
        </p:nvSpPr>
        <p:spPr>
          <a:xfrm>
            <a:off x="1306271" y="1628800"/>
            <a:ext cx="7564593"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d. Infissi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Gli infissi interni, le finestre e portefinestre verranno sostituiti con nuovi serramenti, a differenza degli infissi storici interni posti al piano terra, che saranno restaurati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Le porte interne verranno realizzate a disegno, costituite da telaio e controtelaio.</a:t>
            </a:r>
          </a:p>
        </p:txBody>
      </p:sp>
      <p:sp>
        <p:nvSpPr>
          <p:cNvPr id="11" name="Rettangolo 10">
            <a:extLst>
              <a:ext uri="{FF2B5EF4-FFF2-40B4-BE49-F238E27FC236}">
                <a16:creationId xmlns:a16="http://schemas.microsoft.com/office/drawing/2014/main" xmlns="" id="{2D438CD4-5052-4EC6-B8D3-9C1C6178A107}"/>
              </a:ext>
            </a:extLst>
          </p:cNvPr>
          <p:cNvSpPr/>
          <p:nvPr/>
        </p:nvSpPr>
        <p:spPr>
          <a:xfrm>
            <a:off x="1331640" y="3535848"/>
            <a:ext cx="7564593"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e. Affreschi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Gli affreschi presenti versano in buone condizioni, ma necessitano comunque di una pulitura, che viene proposta mediante l'applicazione di gel rigidi, con il minimo rilascio d'acqua, quali l'AGAR.</a:t>
            </a:r>
          </a:p>
        </p:txBody>
      </p:sp>
    </p:spTree>
    <p:extLst>
      <p:ext uri="{BB962C8B-B14F-4D97-AF65-F5344CB8AC3E}">
        <p14:creationId xmlns:p14="http://schemas.microsoft.com/office/powerpoint/2010/main" val="465727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sp>
        <p:nvSpPr>
          <p:cNvPr id="7" name="Rettangolo 6"/>
          <p:cNvSpPr/>
          <p:nvPr/>
        </p:nvSpPr>
        <p:spPr>
          <a:xfrm>
            <a:off x="986496" y="0"/>
            <a:ext cx="7884368" cy="50783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it-IT" b="1" dirty="0">
                <a:solidFill>
                  <a:srgbClr val="4F81BD">
                    <a:lumMod val="50000"/>
                  </a:srgbClr>
                </a:solidFill>
                <a:latin typeface="Calibri"/>
              </a:rPr>
              <a:t>f. Impianti</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4F81BD">
                    <a:lumMod val="50000"/>
                  </a:srgbClr>
                </a:solidFill>
                <a:effectLst/>
                <a:uLnTx/>
                <a:uFillTx/>
                <a:latin typeface="Calibri"/>
                <a:ea typeface="+mn-ea"/>
                <a:cs typeface="+mn-cs"/>
              </a:rPr>
              <a:t>Impianto termico:</a:t>
            </a:r>
          </a:p>
          <a:p>
            <a:pPr marL="285750" marR="0" lvl="0" indent="-285750" algn="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due generatori di calore a pompa di calore adatto per il funzionamento a basse temperature per la produzione di calore e acqua calda sanitaria da 140 </a:t>
            </a:r>
            <a:r>
              <a:rPr kumimoji="0" lang="it-IT" sz="1800" b="0" i="0" u="none" strike="noStrike" kern="1200" cap="none" spc="0" normalizeH="0" baseline="0" noProof="0" dirty="0" err="1">
                <a:ln>
                  <a:noFill/>
                </a:ln>
                <a:solidFill>
                  <a:srgbClr val="4F81BD">
                    <a:lumMod val="50000"/>
                  </a:srgbClr>
                </a:solidFill>
                <a:effectLst/>
                <a:uLnTx/>
                <a:uFillTx/>
                <a:latin typeface="Calibri"/>
                <a:ea typeface="+mn-ea"/>
                <a:cs typeface="+mn-cs"/>
              </a:rPr>
              <a:t>kwt</a:t>
            </a: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a:t>
            </a:r>
          </a:p>
          <a:p>
            <a:pPr marL="285750" marR="0" lvl="0" indent="-285750" algn="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due generatori di calore termici da 150 </a:t>
            </a:r>
            <a:r>
              <a:rPr kumimoji="0" lang="it-IT" sz="1800" b="0" i="0" u="none" strike="noStrike" kern="1200" cap="none" spc="0" normalizeH="0" baseline="0" noProof="0" dirty="0" err="1">
                <a:ln>
                  <a:noFill/>
                </a:ln>
                <a:solidFill>
                  <a:srgbClr val="4F81BD">
                    <a:lumMod val="50000"/>
                  </a:srgbClr>
                </a:solidFill>
                <a:effectLst/>
                <a:uLnTx/>
                <a:uFillTx/>
                <a:latin typeface="Calibri"/>
                <a:ea typeface="+mn-ea"/>
                <a:cs typeface="+mn-cs"/>
              </a:rPr>
              <a:t>kw</a:t>
            </a: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 cadauno con funzione di integrazione e backup</a:t>
            </a:r>
          </a:p>
          <a:p>
            <a:pPr marL="285750" marR="0" lvl="0" indent="-285750" algn="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impianto di produzione di energia elettrica da fonte solare su copertura.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I terminali di distribuzione saranno:</a:t>
            </a:r>
          </a:p>
          <a:p>
            <a:pPr marL="285750" marR="0" lvl="0" indent="-285750" algn="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ventilconvettori a soffitto per il piano terra;</a:t>
            </a:r>
          </a:p>
          <a:p>
            <a:pPr marL="285750" marR="0" lvl="0" indent="-285750" algn="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pannelli radianti a pavimento per le stanze d’albergo e per la SPA;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ventilconvettori a parete per i locali del piano interrato.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E’ prevista inoltre la realizzazione di un impianto di ricambio d’aria per la SPA e per i locali a piano terra.</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Tree>
    <p:extLst>
      <p:ext uri="{BB962C8B-B14F-4D97-AF65-F5344CB8AC3E}">
        <p14:creationId xmlns:p14="http://schemas.microsoft.com/office/powerpoint/2010/main" val="3242639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9" name="Rettangolo 8">
            <a:extLst>
              <a:ext uri="{FF2B5EF4-FFF2-40B4-BE49-F238E27FC236}">
                <a16:creationId xmlns:a16="http://schemas.microsoft.com/office/drawing/2014/main" xmlns="" id="{C7DC8DD8-5663-46C9-836F-AC7AC50A015A}"/>
              </a:ext>
            </a:extLst>
          </p:cNvPr>
          <p:cNvSpPr/>
          <p:nvPr/>
        </p:nvSpPr>
        <p:spPr>
          <a:xfrm>
            <a:off x="986496" y="0"/>
            <a:ext cx="7884368" cy="535531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it-IT" b="1" dirty="0">
                <a:solidFill>
                  <a:srgbClr val="4F81BD">
                    <a:lumMod val="50000"/>
                  </a:srgbClr>
                </a:solidFill>
                <a:latin typeface="Calibri"/>
              </a:rPr>
              <a:t>f. Impianti</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4F81BD">
                    <a:lumMod val="50000"/>
                  </a:srgbClr>
                </a:solidFill>
                <a:effectLst/>
                <a:uLnTx/>
                <a:uFillTx/>
                <a:latin typeface="Calibri"/>
                <a:ea typeface="+mn-ea"/>
                <a:cs typeface="+mn-cs"/>
              </a:rPr>
              <a:t>Impianto antincendio: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Verrà realizzato un nuovo serbatoio per contenere la riserva idrica antincendio della capacita di 45.000 litri all’esterno del fabbricato ed una riserva idrica di acqua potabile da 24.000 litri nei locali destinati a centrale idrica.</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rgbClr val="4F81BD">
                    <a:lumMod val="50000"/>
                  </a:srgbClr>
                </a:solidFill>
                <a:effectLst/>
                <a:uLnTx/>
                <a:uFillTx/>
                <a:latin typeface="Calibri"/>
                <a:ea typeface="+mn-ea"/>
                <a:cs typeface="+mn-cs"/>
              </a:rPr>
              <a:t>Impianto elettrico: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Ogni camera sarà dotata di quadro elettrico che si interfaccerà con il quadro di Piano, di lettore di tessera per apertura porta ed attivazione servizi, oltre a presa dati, </a:t>
            </a:r>
            <a:r>
              <a:rPr kumimoji="0" lang="it-IT" sz="1800" b="0" i="0" u="none" strike="noStrike" kern="1200" cap="none" spc="0" normalizeH="0" baseline="0" noProof="0" dirty="0" err="1">
                <a:ln>
                  <a:noFill/>
                </a:ln>
                <a:solidFill>
                  <a:srgbClr val="4F81BD">
                    <a:lumMod val="50000"/>
                  </a:srgbClr>
                </a:solidFill>
                <a:effectLst/>
                <a:uLnTx/>
                <a:uFillTx/>
                <a:latin typeface="Calibri"/>
                <a:ea typeface="+mn-ea"/>
                <a:cs typeface="+mn-cs"/>
              </a:rPr>
              <a:t>interfonia</a:t>
            </a: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 interna, presa tv, access point wireless alla rete internet.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A soccorso in caso di black-out è previsto l’adeguamento del gruppo elettrogeno esistente da 150 </a:t>
            </a:r>
            <a:r>
              <a:rPr kumimoji="0" lang="it-IT" sz="1800" b="0" i="0" u="none" strike="noStrike" kern="1200" cap="none" spc="0" normalizeH="0" baseline="0" noProof="0" dirty="0" err="1">
                <a:ln>
                  <a:noFill/>
                </a:ln>
                <a:solidFill>
                  <a:srgbClr val="4F81BD">
                    <a:lumMod val="50000"/>
                  </a:srgbClr>
                </a:solidFill>
                <a:effectLst/>
                <a:uLnTx/>
                <a:uFillTx/>
                <a:latin typeface="Calibri"/>
                <a:ea typeface="+mn-ea"/>
                <a:cs typeface="+mn-cs"/>
              </a:rPr>
              <a:t>Kva</a:t>
            </a: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Si prevede il rifacimento del quadro elettrico generale da cui </a:t>
            </a:r>
            <a:r>
              <a:rPr kumimoji="0" lang="it-IT" sz="1800" b="0" i="0" u="none" strike="noStrike" kern="1200" cap="none" spc="0" normalizeH="0" baseline="0" noProof="0" dirty="0" err="1">
                <a:ln>
                  <a:noFill/>
                </a:ln>
                <a:solidFill>
                  <a:srgbClr val="4F81BD">
                    <a:lumMod val="50000"/>
                  </a:srgbClr>
                </a:solidFill>
                <a:effectLst/>
                <a:uLnTx/>
                <a:uFillTx/>
                <a:latin typeface="Calibri"/>
                <a:ea typeface="+mn-ea"/>
                <a:cs typeface="+mn-cs"/>
              </a:rPr>
              <a:t>verrano</a:t>
            </a:r>
            <a:r>
              <a:rPr kumimoji="0" lang="it-IT" sz="1800" b="0" i="0" u="none" strike="noStrike" kern="1200" cap="none" spc="0" normalizeH="0" baseline="0" noProof="0" dirty="0">
                <a:ln>
                  <a:noFill/>
                </a:ln>
                <a:solidFill>
                  <a:srgbClr val="4F81BD">
                    <a:lumMod val="50000"/>
                  </a:srgbClr>
                </a:solidFill>
                <a:effectLst/>
                <a:uLnTx/>
                <a:uFillTx/>
                <a:latin typeface="Calibri"/>
                <a:ea typeface="+mn-ea"/>
                <a:cs typeface="+mn-cs"/>
              </a:rPr>
              <a:t> alimentati i vari sottoquadri di distribuzione.</a:t>
            </a:r>
          </a:p>
        </p:txBody>
      </p:sp>
    </p:spTree>
    <p:extLst>
      <p:ext uri="{BB962C8B-B14F-4D97-AF65-F5344CB8AC3E}">
        <p14:creationId xmlns:p14="http://schemas.microsoft.com/office/powerpoint/2010/main" val="318372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9" name="Rettangolo 8">
            <a:extLst>
              <a:ext uri="{FF2B5EF4-FFF2-40B4-BE49-F238E27FC236}">
                <a16:creationId xmlns:a16="http://schemas.microsoft.com/office/drawing/2014/main" xmlns="" id="{C7DC8DD8-5663-46C9-836F-AC7AC50A015A}"/>
              </a:ext>
            </a:extLst>
          </p:cNvPr>
          <p:cNvSpPr/>
          <p:nvPr/>
        </p:nvSpPr>
        <p:spPr>
          <a:xfrm>
            <a:off x="986496" y="0"/>
            <a:ext cx="7884368" cy="42473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g. Abbattimento barriere architettoniche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u="none" strike="noStrike" kern="1200" cap="none" spc="0" normalizeH="0" baseline="0" noProof="0" dirty="0">
                <a:ln>
                  <a:noFill/>
                </a:ln>
                <a:solidFill>
                  <a:srgbClr val="4F81BD">
                    <a:lumMod val="50000"/>
                  </a:srgbClr>
                </a:solidFill>
                <a:effectLst/>
                <a:uLnTx/>
                <a:uFillTx/>
                <a:latin typeface="Calibri"/>
                <a:ea typeface="+mn-ea"/>
                <a:cs typeface="+mn-cs"/>
              </a:rPr>
              <a:t>I percorsi distributivi interni ed i locali ad uso collettivo hanno andamento semplice e regolare hanno spazi interni con dimensioni e distribuzione tali da consentire l’ adeguamento alle norme vigenti in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u="none" strike="noStrike" kern="1200" cap="none" spc="0" normalizeH="0" baseline="0" noProof="0" dirty="0">
                <a:ln>
                  <a:noFill/>
                </a:ln>
                <a:solidFill>
                  <a:srgbClr val="4F81BD">
                    <a:lumMod val="50000"/>
                  </a:srgbClr>
                </a:solidFill>
                <a:effectLst/>
                <a:uLnTx/>
                <a:uFillTx/>
                <a:latin typeface="Calibri"/>
                <a:ea typeface="+mn-ea"/>
                <a:cs typeface="+mn-cs"/>
              </a:rPr>
              <a:t>materia di barriere architettoniche, sia per gli accessi e percorsi che per i locali servizi igienici.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u="none" strike="noStrike" kern="1200" cap="none" spc="0" normalizeH="0" baseline="0" noProof="0" dirty="0">
                <a:ln>
                  <a:noFill/>
                </a:ln>
                <a:solidFill>
                  <a:srgbClr val="4F81BD">
                    <a:lumMod val="50000"/>
                  </a:srgbClr>
                </a:solidFill>
                <a:effectLst/>
                <a:uLnTx/>
                <a:uFillTx/>
                <a:latin typeface="Calibri"/>
                <a:ea typeface="+mn-ea"/>
                <a:cs typeface="+mn-cs"/>
              </a:rPr>
              <a:t>I collegamenti verticali sono assicurati da ascensore con dimensioni adatte.</a:t>
            </a:r>
          </a:p>
          <a:p>
            <a:pPr marL="0" marR="0" lvl="0" indent="0" algn="r" defTabSz="914400" rtl="0" eaLnBrk="1" fontAlgn="auto" latinLnBrk="0" hangingPunct="1">
              <a:lnSpc>
                <a:spcPct val="100000"/>
              </a:lnSpc>
              <a:spcBef>
                <a:spcPts val="0"/>
              </a:spcBef>
              <a:spcAft>
                <a:spcPts val="0"/>
              </a:spcAft>
              <a:buClrTx/>
              <a:buSzTx/>
              <a:buFontTx/>
              <a:buNone/>
              <a:tabLst/>
              <a:defRPr/>
            </a:pPr>
            <a:endParaRPr lang="it-IT" dirty="0">
              <a:solidFill>
                <a:srgbClr val="4F81BD">
                  <a:lumMod val="50000"/>
                </a:srgbClr>
              </a:solidFill>
              <a:latin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u="none" strike="noStrike" kern="1200" cap="none" spc="0" normalizeH="0" baseline="0" noProof="0" dirty="0">
                <a:ln>
                  <a:noFill/>
                </a:ln>
                <a:solidFill>
                  <a:srgbClr val="4F81BD">
                    <a:lumMod val="50000"/>
                  </a:srgbClr>
                </a:solidFill>
                <a:effectLst/>
                <a:uLnTx/>
                <a:uFillTx/>
                <a:latin typeface="Calibri"/>
                <a:ea typeface="+mn-ea"/>
                <a:cs typeface="+mn-cs"/>
              </a:rPr>
              <a:t>h. Gabbia di Faraday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0" u="none" strike="noStrike" kern="1200" cap="none" spc="0" normalizeH="0" baseline="0" noProof="0" dirty="0">
              <a:ln>
                <a:noFill/>
              </a:ln>
              <a:solidFill>
                <a:srgbClr val="4F81BD">
                  <a:lumMod val="50000"/>
                </a:srgbClr>
              </a:solidFill>
              <a:effectLst/>
              <a:uLnTx/>
              <a:uFillTx/>
              <a:latin typeface="Calibri"/>
              <a:ea typeface="+mn-ea"/>
              <a:cs typeface="+mn-cs"/>
            </a:endParaRPr>
          </a:p>
          <a:p>
            <a:pPr algn="r"/>
            <a:r>
              <a:rPr lang="it-IT" dirty="0">
                <a:solidFill>
                  <a:srgbClr val="4F81BD">
                    <a:lumMod val="50000"/>
                  </a:srgbClr>
                </a:solidFill>
                <a:latin typeface="Calibri"/>
              </a:rPr>
              <a:t>Il progetto propone lo smontaggio ed il rimontaggio delle strutture e il ripristino dell’efficienza funzionale dell’impianto di protezione.</a:t>
            </a:r>
          </a:p>
        </p:txBody>
      </p:sp>
    </p:spTree>
    <p:extLst>
      <p:ext uri="{BB962C8B-B14F-4D97-AF65-F5344CB8AC3E}">
        <p14:creationId xmlns:p14="http://schemas.microsoft.com/office/powerpoint/2010/main" val="1765344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
        <p:nvSpPr>
          <p:cNvPr id="9" name="Rettangolo 8">
            <a:extLst>
              <a:ext uri="{FF2B5EF4-FFF2-40B4-BE49-F238E27FC236}">
                <a16:creationId xmlns:a16="http://schemas.microsoft.com/office/drawing/2014/main" xmlns="" id="{C7DC8DD8-5663-46C9-836F-AC7AC50A015A}"/>
              </a:ext>
            </a:extLst>
          </p:cNvPr>
          <p:cNvSpPr/>
          <p:nvPr/>
        </p:nvSpPr>
        <p:spPr>
          <a:xfrm>
            <a:off x="986496" y="0"/>
            <a:ext cx="7884368" cy="230832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Il progetto esecutivo</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F81BD">
                    <a:lumMod val="50000"/>
                  </a:srgbClr>
                </a:solidFill>
                <a:effectLst/>
                <a:uLnTx/>
                <a:uFillTx/>
                <a:latin typeface="Calibri"/>
                <a:ea typeface="+mn-ea"/>
                <a:cs typeface="+mn-cs"/>
              </a:rPr>
              <a:t>g. Opere strutturali</a:t>
            </a:r>
          </a:p>
          <a:p>
            <a:pPr algn="r"/>
            <a:r>
              <a:rPr lang="it-IT" dirty="0">
                <a:solidFill>
                  <a:srgbClr val="4F81BD">
                    <a:lumMod val="50000"/>
                  </a:srgbClr>
                </a:solidFill>
                <a:latin typeface="Calibri"/>
              </a:rPr>
              <a:t>Il progetto architettonico è stato integrato con l'esecuzione di interventi</a:t>
            </a:r>
          </a:p>
          <a:p>
            <a:pPr algn="r"/>
            <a:r>
              <a:rPr lang="it-IT" dirty="0">
                <a:solidFill>
                  <a:srgbClr val="4F81BD">
                    <a:lumMod val="50000"/>
                  </a:srgbClr>
                </a:solidFill>
                <a:latin typeface="Calibri"/>
              </a:rPr>
              <a:t>strutturali che consentono di migliorare sismicamente la struttura ai sensi del paragrafo 8.4.2 del D.M. Infrastrutture 17/01/2018 e circolare 21/01/2019 n. 7 C.S.LL.PP. ed adeguare alcuni orizzontamenti in copertura ai carichi verticali.</a:t>
            </a:r>
          </a:p>
        </p:txBody>
      </p:sp>
    </p:spTree>
    <p:extLst>
      <p:ext uri="{BB962C8B-B14F-4D97-AF65-F5344CB8AC3E}">
        <p14:creationId xmlns:p14="http://schemas.microsoft.com/office/powerpoint/2010/main" val="745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1"/>
          <p:cNvSpPr txBox="1">
            <a:spLocks/>
          </p:cNvSpPr>
          <p:nvPr/>
        </p:nvSpPr>
        <p:spPr>
          <a:xfrm rot="16200000">
            <a:off x="-3075138" y="3078157"/>
            <a:ext cx="6854687" cy="698376"/>
          </a:xfrm>
          <a:prstGeom prst="rect">
            <a:avLst/>
          </a:prstGeom>
          <a:solidFill>
            <a:schemeClr val="tx1">
              <a:lumMod val="75000"/>
              <a:lumOff val="25000"/>
            </a:schemeClr>
          </a:solid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Calibri"/>
                <a:ea typeface="+mn-ea"/>
                <a:cs typeface="+mn-cs"/>
              </a:rPr>
              <a:t>       Ristrutturazione albergo Campo Imperatore</a:t>
            </a:r>
          </a:p>
        </p:txBody>
      </p:sp>
      <p:sp>
        <p:nvSpPr>
          <p:cNvPr id="5" name="CasellaDiTesto 10"/>
          <p:cNvSpPr txBox="1"/>
          <p:nvPr/>
        </p:nvSpPr>
        <p:spPr>
          <a:xfrm>
            <a:off x="11967" y="6493669"/>
            <a:ext cx="9144000" cy="369332"/>
          </a:xfrm>
          <a:prstGeom prst="rect">
            <a:avLst/>
          </a:prstGeom>
          <a:solidFill>
            <a:schemeClr val="tx1">
              <a:lumMod val="75000"/>
              <a:lumOff val="25000"/>
            </a:schemeClr>
          </a:solidFill>
          <a:ln>
            <a:noFill/>
          </a:ln>
        </p:spPr>
        <p:txBody>
          <a:bodyPr wrap="none" rtlCol="0" anchor="ctr" anchorCtr="0">
            <a:normAutofit/>
          </a:bodyPr>
          <a:ls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                Comune di L’Aquila – Ufficio progetti di carattere strategico</a:t>
            </a:r>
          </a:p>
        </p:txBody>
      </p:sp>
      <p:pic>
        <p:nvPicPr>
          <p:cNvPr id="6" name="Immagine 5"/>
          <p:cNvPicPr>
            <a:picLocks noChangeAspect="1"/>
          </p:cNvPicPr>
          <p:nvPr/>
        </p:nvPicPr>
        <p:blipFill>
          <a:blip r:embed="rId3" cstate="print"/>
          <a:stretch>
            <a:fillRect/>
          </a:stretch>
        </p:blipFill>
        <p:spPr>
          <a:xfrm>
            <a:off x="520154" y="6534319"/>
            <a:ext cx="169184" cy="288032"/>
          </a:xfrm>
          <a:prstGeom prst="rect">
            <a:avLst/>
          </a:prstGeom>
        </p:spPr>
      </p:pic>
      <p:sp>
        <p:nvSpPr>
          <p:cNvPr id="7" name="Rettangolo 6"/>
          <p:cNvSpPr/>
          <p:nvPr/>
        </p:nvSpPr>
        <p:spPr>
          <a:xfrm>
            <a:off x="1043608" y="1268760"/>
            <a:ext cx="7884368" cy="6186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Cronologia recente del processo di ristrutturazione </a:t>
            </a:r>
            <a:endParaRPr kumimoji="0" lang="it-IT" sz="1800" b="1"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6 agosto 2020: nomina del R.U.P. interno all’amministrazione</a:t>
            </a:r>
          </a:p>
          <a:p>
            <a:pPr marL="0" marR="0" lvl="0" indent="0" algn="r" defTabSz="914400" rtl="0" eaLnBrk="1" fontAlgn="auto" latinLnBrk="0" hangingPunct="1">
              <a:lnSpc>
                <a:spcPct val="100000"/>
              </a:lnSpc>
              <a:spcBef>
                <a:spcPts val="0"/>
              </a:spcBef>
              <a:spcAft>
                <a:spcPts val="0"/>
              </a:spcAft>
              <a:buClrTx/>
              <a:buSzTx/>
              <a:buFontTx/>
              <a:buNone/>
              <a:tabLst/>
              <a:defRPr/>
            </a:pPr>
            <a:r>
              <a:rPr lang="it-IT" b="1" dirty="0">
                <a:solidFill>
                  <a:srgbClr val="1F497D">
                    <a:lumMod val="75000"/>
                  </a:srgbClr>
                </a:solidFill>
                <a:latin typeface="Calibri"/>
              </a:rPr>
              <a:t>1 ottobre 2020: trasmissione del progetto da parte del Provveditorato alle OO.PP.</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(privo di pareri)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8 ottobre 2020: indizione conferenza di servizi sul progetto esecutivo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6 agosto 2021: ottenimento del parere VV.F. positivo all’istanza di deroga</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sng"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Calibri"/>
                <a:ea typeface="+mn-ea"/>
                <a:cs typeface="+mn-cs"/>
              </a:rPr>
              <a:t>Previsioni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30 ottobre 2021: ottenimento dell’approvazione da parte del CTA dei VV.F. dell’approvazione della deroga;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15 novembre 2021: validazione ed approvazione della progettazione esecutiva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30 novembre 2021: determinazione a contrarre e avvio della procedura di gara per l’esecuzione dei lavori;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30 gennaio 2022: aggiudicazione definitiva;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rPr>
              <a:t>1 marzo 2022: consegna dei lavori</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1F497D">
                  <a:lumMod val="75000"/>
                </a:srgbClr>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Immagine 7">
            <a:extLst>
              <a:ext uri="{FF2B5EF4-FFF2-40B4-BE49-F238E27FC236}">
                <a16:creationId xmlns:a16="http://schemas.microsoft.com/office/drawing/2014/main" xmlns="" id="{A6D0EC21-6702-43E7-9FE1-B7D62C280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82" y="6604832"/>
            <a:ext cx="467122" cy="147006"/>
          </a:xfrm>
          <a:prstGeom prst="rect">
            <a:avLst/>
          </a:prstGeom>
        </p:spPr>
      </p:pic>
    </p:spTree>
    <p:extLst>
      <p:ext uri="{BB962C8B-B14F-4D97-AF65-F5344CB8AC3E}">
        <p14:creationId xmlns:p14="http://schemas.microsoft.com/office/powerpoint/2010/main" val="120130577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2139</TotalTime>
  <Words>1225</Words>
  <Application>Microsoft Office PowerPoint</Application>
  <PresentationFormat>Presentazione su schermo (4:3)</PresentationFormat>
  <Paragraphs>139</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struttura del codice</dc:title>
  <dc:creator>Roberto Evangelisti</dc:creator>
  <cp:lastModifiedBy>giorgio alessandri</cp:lastModifiedBy>
  <cp:revision>76</cp:revision>
  <dcterms:created xsi:type="dcterms:W3CDTF">2019-11-23T16:59:49Z</dcterms:created>
  <dcterms:modified xsi:type="dcterms:W3CDTF">2021-10-11T11:27:53Z</dcterms:modified>
</cp:coreProperties>
</file>