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65" r:id="rId2"/>
    <p:sldMasterId id="2147483667" r:id="rId3"/>
    <p:sldMasterId id="2147483669" r:id="rId4"/>
    <p:sldMasterId id="2147483671" r:id="rId5"/>
  </p:sldMasterIdLst>
  <p:notesMasterIdLst>
    <p:notesMasterId r:id="rId16"/>
  </p:notesMasterIdLst>
  <p:handoutMasterIdLst>
    <p:handoutMasterId r:id="rId17"/>
  </p:handoutMasterIdLst>
  <p:sldIdLst>
    <p:sldId id="256" r:id="rId6"/>
    <p:sldId id="443" r:id="rId7"/>
    <p:sldId id="444" r:id="rId8"/>
    <p:sldId id="300" r:id="rId9"/>
    <p:sldId id="372" r:id="rId10"/>
    <p:sldId id="419" r:id="rId11"/>
    <p:sldId id="421" r:id="rId12"/>
    <p:sldId id="422" r:id="rId13"/>
    <p:sldId id="446" r:id="rId14"/>
    <p:sldId id="445" r:id="rId15"/>
  </p:sldIdLst>
  <p:sldSz cx="9144000" cy="6858000" type="screen4x3"/>
  <p:notesSz cx="7099300" cy="10234613"/>
  <p:custDataLst>
    <p:tags r:id="rId18"/>
  </p:custData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showPr>
  <p:clrMru>
    <a:srgbClr val="969696"/>
    <a:srgbClr val="B73F64"/>
    <a:srgbClr val="C6597A"/>
    <a:srgbClr val="968E60"/>
    <a:srgbClr val="006600"/>
    <a:srgbClr val="FFCC00"/>
    <a:srgbClr val="009999"/>
    <a:srgbClr val="CCCC00"/>
    <a:srgbClr val="FF9900"/>
    <a:srgbClr val="C55A7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33" autoAdjust="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1"/>
            <a:ext cx="3076363" cy="511731"/>
          </a:xfrm>
          <a:prstGeom prst="rect">
            <a:avLst/>
          </a:prstGeom>
        </p:spPr>
        <p:txBody>
          <a:bodyPr vert="horz" lIns="95070" tIns="47535" rIns="95070" bIns="47535" rtlCol="0"/>
          <a:lstStyle>
            <a:lvl1pPr algn="l">
              <a:defRPr sz="1200"/>
            </a:lvl1pPr>
          </a:lstStyle>
          <a:p>
            <a:r>
              <a:rPr lang="it-IT" smtClean="0"/>
              <a:t>Settore Pianificazione e Ripianificazione del Territorio</a:t>
            </a:r>
            <a:endParaRPr lang="it-IT"/>
          </a:p>
        </p:txBody>
      </p:sp>
      <p:sp>
        <p:nvSpPr>
          <p:cNvPr id="3" name="Segnaposto data 2"/>
          <p:cNvSpPr>
            <a:spLocks noGrp="1"/>
          </p:cNvSpPr>
          <p:nvPr>
            <p:ph type="dt" sz="quarter" idx="1"/>
          </p:nvPr>
        </p:nvSpPr>
        <p:spPr>
          <a:xfrm>
            <a:off x="4021295" y="1"/>
            <a:ext cx="3076363" cy="511731"/>
          </a:xfrm>
          <a:prstGeom prst="rect">
            <a:avLst/>
          </a:prstGeom>
        </p:spPr>
        <p:txBody>
          <a:bodyPr vert="horz" lIns="95070" tIns="47535" rIns="95070" bIns="47535" rtlCol="0"/>
          <a:lstStyle>
            <a:lvl1pPr algn="r">
              <a:defRPr sz="1200"/>
            </a:lvl1pPr>
          </a:lstStyle>
          <a:p>
            <a:fld id="{99D6CA0F-9C11-4328-9235-DEC74A86FA88}" type="datetimeFigureOut">
              <a:rPr lang="it-IT" smtClean="0"/>
              <a:pPr/>
              <a:t>28/10/2013</a:t>
            </a:fld>
            <a:endParaRPr lang="it-IT"/>
          </a:p>
        </p:txBody>
      </p:sp>
      <p:sp>
        <p:nvSpPr>
          <p:cNvPr id="4" name="Segnaposto piè di pagina 3"/>
          <p:cNvSpPr>
            <a:spLocks noGrp="1"/>
          </p:cNvSpPr>
          <p:nvPr>
            <p:ph type="ftr" sz="quarter" idx="2"/>
          </p:nvPr>
        </p:nvSpPr>
        <p:spPr>
          <a:xfrm>
            <a:off x="1" y="9721107"/>
            <a:ext cx="3076363" cy="511731"/>
          </a:xfrm>
          <a:prstGeom prst="rect">
            <a:avLst/>
          </a:prstGeom>
        </p:spPr>
        <p:txBody>
          <a:bodyPr vert="horz" lIns="95070" tIns="47535" rIns="95070" bIns="47535" rtlCol="0" anchor="b"/>
          <a:lstStyle>
            <a:lvl1pPr algn="l">
              <a:defRPr sz="1200"/>
            </a:lvl1pPr>
          </a:lstStyle>
          <a:p>
            <a:endParaRPr lang="it-IT"/>
          </a:p>
        </p:txBody>
      </p:sp>
      <p:sp>
        <p:nvSpPr>
          <p:cNvPr id="5" name="Segnaposto numero diapositiva 4"/>
          <p:cNvSpPr>
            <a:spLocks noGrp="1"/>
          </p:cNvSpPr>
          <p:nvPr>
            <p:ph type="sldNum" sz="quarter" idx="3"/>
          </p:nvPr>
        </p:nvSpPr>
        <p:spPr>
          <a:xfrm>
            <a:off x="4021295" y="9721107"/>
            <a:ext cx="3076363" cy="511731"/>
          </a:xfrm>
          <a:prstGeom prst="rect">
            <a:avLst/>
          </a:prstGeom>
        </p:spPr>
        <p:txBody>
          <a:bodyPr vert="horz" lIns="95070" tIns="47535" rIns="95070" bIns="47535" rtlCol="0" anchor="b"/>
          <a:lstStyle>
            <a:lvl1pPr algn="r">
              <a:defRPr sz="1200"/>
            </a:lvl1pPr>
          </a:lstStyle>
          <a:p>
            <a:fld id="{AE92F317-517C-4608-8CC7-9628B5DD2186}" type="slidenum">
              <a:rPr lang="it-IT" smtClean="0"/>
              <a:pPr/>
              <a:t>‹N›</a:t>
            </a:fld>
            <a:endParaRPr lang="it-IT"/>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1"/>
            <a:ext cx="3076363" cy="511731"/>
          </a:xfrm>
          <a:prstGeom prst="rect">
            <a:avLst/>
          </a:prstGeom>
        </p:spPr>
        <p:txBody>
          <a:bodyPr vert="horz" lIns="95070" tIns="47535" rIns="95070" bIns="47535" rtlCol="0"/>
          <a:lstStyle>
            <a:lvl1pPr algn="l">
              <a:defRPr sz="1200"/>
            </a:lvl1pPr>
          </a:lstStyle>
          <a:p>
            <a:r>
              <a:rPr lang="it-IT" smtClean="0"/>
              <a:t>Settore Pianificazione e Ripianificazione del Territorio</a:t>
            </a:r>
            <a:endParaRPr lang="it-IT"/>
          </a:p>
        </p:txBody>
      </p:sp>
      <p:sp>
        <p:nvSpPr>
          <p:cNvPr id="3" name="Segnaposto data 2"/>
          <p:cNvSpPr>
            <a:spLocks noGrp="1"/>
          </p:cNvSpPr>
          <p:nvPr>
            <p:ph type="dt" idx="1"/>
          </p:nvPr>
        </p:nvSpPr>
        <p:spPr>
          <a:xfrm>
            <a:off x="4021295" y="1"/>
            <a:ext cx="3076363" cy="511731"/>
          </a:xfrm>
          <a:prstGeom prst="rect">
            <a:avLst/>
          </a:prstGeom>
        </p:spPr>
        <p:txBody>
          <a:bodyPr vert="horz" lIns="95070" tIns="47535" rIns="95070" bIns="47535" rtlCol="0"/>
          <a:lstStyle>
            <a:lvl1pPr algn="r">
              <a:defRPr sz="1200"/>
            </a:lvl1pPr>
          </a:lstStyle>
          <a:p>
            <a:fld id="{05F99B8F-A32E-400C-91E5-5D2DC7622C73}" type="datetimeFigureOut">
              <a:rPr lang="it-IT" smtClean="0"/>
              <a:pPr/>
              <a:t>28/10/2013</a:t>
            </a:fld>
            <a:endParaRPr lang="it-IT"/>
          </a:p>
        </p:txBody>
      </p:sp>
      <p:sp>
        <p:nvSpPr>
          <p:cNvPr id="4" name="Segnaposto immagine diapositiva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5070" tIns="47535" rIns="95070" bIns="47535" rtlCol="0" anchor="ctr"/>
          <a:lstStyle/>
          <a:p>
            <a:endParaRPr lang="it-IT"/>
          </a:p>
        </p:txBody>
      </p:sp>
      <p:sp>
        <p:nvSpPr>
          <p:cNvPr id="5" name="Segnaposto note 4"/>
          <p:cNvSpPr>
            <a:spLocks noGrp="1"/>
          </p:cNvSpPr>
          <p:nvPr>
            <p:ph type="body" sz="quarter" idx="3"/>
          </p:nvPr>
        </p:nvSpPr>
        <p:spPr>
          <a:xfrm>
            <a:off x="709931" y="4861442"/>
            <a:ext cx="5679440" cy="4605576"/>
          </a:xfrm>
          <a:prstGeom prst="rect">
            <a:avLst/>
          </a:prstGeom>
        </p:spPr>
        <p:txBody>
          <a:bodyPr vert="horz" lIns="95070" tIns="47535" rIns="95070" bIns="47535"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1" y="9721107"/>
            <a:ext cx="3076363" cy="511731"/>
          </a:xfrm>
          <a:prstGeom prst="rect">
            <a:avLst/>
          </a:prstGeom>
        </p:spPr>
        <p:txBody>
          <a:bodyPr vert="horz" lIns="95070" tIns="47535" rIns="95070" bIns="47535" rtlCol="0" anchor="b"/>
          <a:lstStyle>
            <a:lvl1pPr algn="l">
              <a:defRPr sz="1200"/>
            </a:lvl1pPr>
          </a:lstStyle>
          <a:p>
            <a:endParaRPr lang="it-IT"/>
          </a:p>
        </p:txBody>
      </p:sp>
      <p:sp>
        <p:nvSpPr>
          <p:cNvPr id="7" name="Segnaposto numero diapositiva 6"/>
          <p:cNvSpPr>
            <a:spLocks noGrp="1"/>
          </p:cNvSpPr>
          <p:nvPr>
            <p:ph type="sldNum" sz="quarter" idx="5"/>
          </p:nvPr>
        </p:nvSpPr>
        <p:spPr>
          <a:xfrm>
            <a:off x="4021295" y="9721107"/>
            <a:ext cx="3076363" cy="511731"/>
          </a:xfrm>
          <a:prstGeom prst="rect">
            <a:avLst/>
          </a:prstGeom>
        </p:spPr>
        <p:txBody>
          <a:bodyPr vert="horz" lIns="95070" tIns="47535" rIns="95070" bIns="47535" rtlCol="0" anchor="b"/>
          <a:lstStyle>
            <a:lvl1pPr algn="r">
              <a:defRPr sz="1200"/>
            </a:lvl1pPr>
          </a:lstStyle>
          <a:p>
            <a:fld id="{6C5D4B7E-BBF5-40A4-837C-313B2E20E6DC}" type="slidenum">
              <a:rPr lang="it-IT" smtClean="0"/>
              <a:pPr/>
              <a:t>‹N›</a:t>
            </a:fld>
            <a:endParaRPr lang="it-IT"/>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Vuota">
    <p:spTree>
      <p:nvGrpSpPr>
        <p:cNvPr id="1" name=""/>
        <p:cNvGrpSpPr/>
        <p:nvPr/>
      </p:nvGrpSpPr>
      <p:grpSpPr>
        <a:xfrm>
          <a:off x="0" y="0"/>
          <a:ext cx="0" cy="0"/>
          <a:chOff x="0" y="0"/>
          <a:chExt cx="0" cy="0"/>
        </a:xfrm>
      </p:grpSpPr>
    </p:spTree>
  </p:cSld>
  <p:clrMapOvr>
    <a:masterClrMapping/>
  </p:clrMapOvr>
  <p:transition spd="med"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A9A6253-DFAE-4514-B12B-E82E0E940DA6}" type="datetime1">
              <a:rPr lang="it-IT" smtClean="0"/>
              <a:pPr/>
              <a:t>28/10/2013</a:t>
            </a:fld>
            <a:endParaRPr lang="it-IT"/>
          </a:p>
        </p:txBody>
      </p:sp>
      <p:sp>
        <p:nvSpPr>
          <p:cNvPr id="5" name="Segnaposto piè di pagina 4"/>
          <p:cNvSpPr>
            <a:spLocks noGrp="1"/>
          </p:cNvSpPr>
          <p:nvPr>
            <p:ph type="ftr" sz="quarter" idx="11"/>
          </p:nvPr>
        </p:nvSpPr>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9FD5FC3A-1F2C-42C8-A53B-1A2ACEAE3DBE}" type="datetime1">
              <a:rPr lang="it-IT" smtClean="0"/>
              <a:pPr/>
              <a:t>28/10/2013</a:t>
            </a:fld>
            <a:endParaRPr lang="it-IT"/>
          </a:p>
        </p:txBody>
      </p:sp>
      <p:sp>
        <p:nvSpPr>
          <p:cNvPr id="6" name="Segnaposto piè di pagina 5"/>
          <p:cNvSpPr>
            <a:spLocks noGrp="1"/>
          </p:cNvSpPr>
          <p:nvPr>
            <p:ph type="ftr" sz="quarter" idx="11"/>
          </p:nvPr>
        </p:nvSpPr>
        <p:spPr/>
        <p:txBody>
          <a:bodyPr/>
          <a:lstStyle/>
          <a:p>
            <a:r>
              <a:rPr lang="it-IT" smtClean="0"/>
              <a:t>Settore PIanificazione e Ripianificazione del Territorio</a:t>
            </a:r>
            <a:endParaRPr lang="it-IT"/>
          </a:p>
        </p:txBody>
      </p:sp>
      <p:sp>
        <p:nvSpPr>
          <p:cNvPr id="7" name="Segnaposto numero diapositiva 6"/>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A8DE2E6-E1C8-46E5-A2F8-48F9C262037A}" type="datetime1">
              <a:rPr lang="it-IT" smtClean="0"/>
              <a:pPr/>
              <a:t>28/10/2013</a:t>
            </a:fld>
            <a:endParaRPr lang="it-IT"/>
          </a:p>
        </p:txBody>
      </p:sp>
      <p:sp>
        <p:nvSpPr>
          <p:cNvPr id="8" name="Segnaposto piè di pagina 7"/>
          <p:cNvSpPr>
            <a:spLocks noGrp="1"/>
          </p:cNvSpPr>
          <p:nvPr>
            <p:ph type="ftr" sz="quarter" idx="11"/>
          </p:nvPr>
        </p:nvSpPr>
        <p:spPr/>
        <p:txBody>
          <a:bodyPr/>
          <a:lstStyle/>
          <a:p>
            <a:r>
              <a:rPr lang="it-IT" smtClean="0"/>
              <a:t>Settore PIanificazione e Ripianificazione del Territorio</a:t>
            </a:r>
            <a:endParaRPr lang="it-IT"/>
          </a:p>
        </p:txBody>
      </p:sp>
      <p:sp>
        <p:nvSpPr>
          <p:cNvPr id="9" name="Segnaposto numero diapositiva 8"/>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7809DB5-BE11-49EF-875E-C237BE8BA4E9}" type="datetime1">
              <a:rPr lang="it-IT" smtClean="0"/>
              <a:pPr/>
              <a:t>28/10/2013</a:t>
            </a:fld>
            <a:endParaRPr lang="it-IT"/>
          </a:p>
        </p:txBody>
      </p:sp>
      <p:sp>
        <p:nvSpPr>
          <p:cNvPr id="4" name="Segnaposto piè di pagina 3"/>
          <p:cNvSpPr>
            <a:spLocks noGrp="1"/>
          </p:cNvSpPr>
          <p:nvPr>
            <p:ph type="ftr" sz="quarter" idx="11"/>
          </p:nvPr>
        </p:nvSpPr>
        <p:spPr/>
        <p:txBody>
          <a:bodyPr/>
          <a:lstStyle/>
          <a:p>
            <a:r>
              <a:rPr lang="it-IT" smtClean="0"/>
              <a:t>Settore PIanificazione e Ripianificazione del Territorio</a:t>
            </a:r>
            <a:endParaRPr lang="it-IT"/>
          </a:p>
        </p:txBody>
      </p:sp>
      <p:sp>
        <p:nvSpPr>
          <p:cNvPr id="5" name="Segnaposto numero diapositiva 4"/>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DAA6097-F5A1-4B00-A009-433DF97A31ED}" type="datetime1">
              <a:rPr lang="it-IT" smtClean="0"/>
              <a:pPr/>
              <a:t>28/10/2013</a:t>
            </a:fld>
            <a:endParaRPr lang="it-IT"/>
          </a:p>
        </p:txBody>
      </p:sp>
      <p:sp>
        <p:nvSpPr>
          <p:cNvPr id="3" name="Segnaposto piè di pagina 2"/>
          <p:cNvSpPr>
            <a:spLocks noGrp="1"/>
          </p:cNvSpPr>
          <p:nvPr>
            <p:ph type="ftr" sz="quarter" idx="11"/>
          </p:nvPr>
        </p:nvSpPr>
        <p:spPr/>
        <p:txBody>
          <a:bodyPr/>
          <a:lstStyle/>
          <a:p>
            <a:r>
              <a:rPr lang="it-IT" smtClean="0"/>
              <a:t>Settore PIanificazione e Ripianificazione del Territorio</a:t>
            </a:r>
            <a:endParaRPr lang="it-IT"/>
          </a:p>
        </p:txBody>
      </p:sp>
      <p:sp>
        <p:nvSpPr>
          <p:cNvPr id="4" name="Segnaposto numero diapositiva 3"/>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spd="med" advClick="0" advTm="10000">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E45F06C-38D6-4B9C-BE94-B6B90AEA414C}" type="datetime1">
              <a:rPr lang="it-IT" smtClean="0"/>
              <a:pPr/>
              <a:t>28/10/2013</a:t>
            </a:fld>
            <a:endParaRPr lang="it-IT"/>
          </a:p>
        </p:txBody>
      </p:sp>
      <p:sp>
        <p:nvSpPr>
          <p:cNvPr id="6" name="Segnaposto piè di pagina 5"/>
          <p:cNvSpPr>
            <a:spLocks noGrp="1"/>
          </p:cNvSpPr>
          <p:nvPr>
            <p:ph type="ftr" sz="quarter" idx="11"/>
          </p:nvPr>
        </p:nvSpPr>
        <p:spPr/>
        <p:txBody>
          <a:bodyPr/>
          <a:lstStyle/>
          <a:p>
            <a:r>
              <a:rPr lang="it-IT" smtClean="0"/>
              <a:t>Settore PIanificazione e Ripianificazione del Territorio</a:t>
            </a:r>
            <a:endParaRPr lang="it-IT"/>
          </a:p>
        </p:txBody>
      </p:sp>
      <p:sp>
        <p:nvSpPr>
          <p:cNvPr id="7" name="Segnaposto numero diapositiva 6"/>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F2730D2-689F-47B9-B0A2-5FD53A9B0603}" type="datetime1">
              <a:rPr lang="it-IT" smtClean="0"/>
              <a:pPr/>
              <a:t>28/10/2013</a:t>
            </a:fld>
            <a:endParaRPr lang="it-IT"/>
          </a:p>
        </p:txBody>
      </p:sp>
      <p:sp>
        <p:nvSpPr>
          <p:cNvPr id="6" name="Segnaposto piè di pagina 5"/>
          <p:cNvSpPr>
            <a:spLocks noGrp="1"/>
          </p:cNvSpPr>
          <p:nvPr>
            <p:ph type="ftr" sz="quarter" idx="11"/>
          </p:nvPr>
        </p:nvSpPr>
        <p:spPr/>
        <p:txBody>
          <a:bodyPr/>
          <a:lstStyle/>
          <a:p>
            <a:r>
              <a:rPr lang="it-IT" smtClean="0"/>
              <a:t>Settore PIanificazione e Ripianificazione del Territorio</a:t>
            </a:r>
            <a:endParaRPr lang="it-IT"/>
          </a:p>
        </p:txBody>
      </p:sp>
      <p:sp>
        <p:nvSpPr>
          <p:cNvPr id="7" name="Segnaposto numero diapositiva 6"/>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77FC9D9-9171-4F36-94A8-F1593BE66082}" type="datetime1">
              <a:rPr lang="it-IT" smtClean="0"/>
              <a:pPr/>
              <a:t>28/10/2013</a:t>
            </a:fld>
            <a:endParaRPr lang="it-IT"/>
          </a:p>
        </p:txBody>
      </p:sp>
      <p:sp>
        <p:nvSpPr>
          <p:cNvPr id="5" name="Segnaposto piè di pagina 4"/>
          <p:cNvSpPr>
            <a:spLocks noGrp="1"/>
          </p:cNvSpPr>
          <p:nvPr>
            <p:ph type="ftr" sz="quarter" idx="11"/>
          </p:nvPr>
        </p:nvSpPr>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0F1F0A0-7270-488B-9DF5-14DFA8710E79}" type="datetime1">
              <a:rPr lang="it-IT" smtClean="0"/>
              <a:pPr/>
              <a:t>28/10/2013</a:t>
            </a:fld>
            <a:endParaRPr lang="it-IT"/>
          </a:p>
        </p:txBody>
      </p:sp>
      <p:sp>
        <p:nvSpPr>
          <p:cNvPr id="5" name="Segnaposto piè di pagina 4"/>
          <p:cNvSpPr>
            <a:spLocks noGrp="1"/>
          </p:cNvSpPr>
          <p:nvPr>
            <p:ph type="ftr" sz="quarter" idx="11"/>
          </p:nvPr>
        </p:nvSpPr>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D375D28F-66CC-4A33-B95C-264E3316DDD0}" type="datetime1">
              <a:rPr lang="it-IT" smtClean="0"/>
              <a:pPr/>
              <a:t>28/10/2013</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a:xfrm>
            <a:off x="457200" y="6356350"/>
            <a:ext cx="2133600" cy="365125"/>
          </a:xfrm>
          <a:prstGeom prst="rect">
            <a:avLst/>
          </a:prstGeom>
        </p:spPr>
        <p:txBody>
          <a:bodyPr/>
          <a:lstStyle/>
          <a:p>
            <a:fld id="{77809DB5-BE11-49EF-875E-C237BE8BA4E9}" type="datetime1">
              <a:rPr lang="it-IT" smtClean="0"/>
              <a:pPr/>
              <a:t>28/10/2013</a:t>
            </a:fld>
            <a:endParaRPr lang="it-IT"/>
          </a:p>
        </p:txBody>
      </p:sp>
      <p:sp>
        <p:nvSpPr>
          <p:cNvPr id="4" name="Segnaposto piè di pagina 3"/>
          <p:cNvSpPr>
            <a:spLocks noGrp="1"/>
          </p:cNvSpPr>
          <p:nvPr>
            <p:ph type="ftr" sz="quarter" idx="11"/>
          </p:nvPr>
        </p:nvSpPr>
        <p:spPr>
          <a:xfrm>
            <a:off x="3124200" y="6356350"/>
            <a:ext cx="2895600" cy="365125"/>
          </a:xfrm>
          <a:prstGeom prst="rect">
            <a:avLst/>
          </a:prstGeom>
        </p:spPr>
        <p:txBody>
          <a:bodyPr/>
          <a:lstStyle/>
          <a:p>
            <a:r>
              <a:rPr lang="it-IT" smtClean="0"/>
              <a:t>Settore PIanificazione e Ripianificazione del Territorio</a:t>
            </a:r>
            <a:endParaRPr lang="it-IT"/>
          </a:p>
        </p:txBody>
      </p:sp>
      <p:sp>
        <p:nvSpPr>
          <p:cNvPr id="5" name="Segnaposto numero diapositiva 4"/>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3364146-7E0D-4A4D-916D-722067331E68}" type="datetime1">
              <a:rPr lang="it-IT" smtClean="0"/>
              <a:pPr/>
              <a:t>28/10/2013</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transition spd="med"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transition spd="med" advClick="0">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transition spd="med" advClick="0">
    <p:fade/>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375D28F-66CC-4A33-B95C-264E3316DDD0}" type="datetime1">
              <a:rPr lang="it-IT" smtClean="0"/>
              <a:pPr/>
              <a:t>28/10/2013</a:t>
            </a:fld>
            <a:endParaRPr lang="it-IT"/>
          </a:p>
        </p:txBody>
      </p:sp>
      <p:sp>
        <p:nvSpPr>
          <p:cNvPr id="5" name="Segnaposto piè di pagina 4"/>
          <p:cNvSpPr>
            <a:spLocks noGrp="1"/>
          </p:cNvSpPr>
          <p:nvPr>
            <p:ph type="ftr" sz="quarter" idx="11"/>
          </p:nvPr>
        </p:nvSpPr>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3364146-7E0D-4A4D-916D-722067331E68}" type="datetime1">
              <a:rPr lang="it-IT" smtClean="0"/>
              <a:pPr/>
              <a:t>28/10/2013</a:t>
            </a:fld>
            <a:endParaRPr lang="it-IT"/>
          </a:p>
        </p:txBody>
      </p:sp>
      <p:sp>
        <p:nvSpPr>
          <p:cNvPr id="5" name="Segnaposto piè di pagina 4"/>
          <p:cNvSpPr>
            <a:spLocks noGrp="1"/>
          </p:cNvSpPr>
          <p:nvPr>
            <p:ph type="ftr" sz="quarter" idx="11"/>
          </p:nvPr>
        </p:nvSpPr>
        <p:spPr/>
        <p:txBody>
          <a:bodyPr/>
          <a:lstStyle/>
          <a:p>
            <a:r>
              <a:rPr lang="it-IT" smtClean="0"/>
              <a:t>Settore PIanificazione e Ripianificazione del Territorio</a:t>
            </a:r>
            <a:endParaRPr lang="it-IT"/>
          </a:p>
        </p:txBody>
      </p:sp>
      <p:sp>
        <p:nvSpPr>
          <p:cNvPr id="6" name="Segnaposto numero diapositiva 5"/>
          <p:cNvSpPr>
            <a:spLocks noGrp="1"/>
          </p:cNvSpPr>
          <p:nvPr>
            <p:ph type="sldNum" sz="quarter" idx="12"/>
          </p:nvPr>
        </p:nvSpPr>
        <p:spPr/>
        <p:txBody>
          <a:bodyPr/>
          <a:lstStyle/>
          <a:p>
            <a:fld id="{035ECFD2-EB1C-406A-AF78-6D81F7693BD4}" type="slidenum">
              <a:rPr lang="it-IT" smtClean="0"/>
              <a:pPr/>
              <a:t>‹N›</a:t>
            </a:fld>
            <a:endParaRPr lang="it-IT"/>
          </a:p>
        </p:txBody>
      </p:sp>
    </p:spTree>
  </p:cSld>
  <p:clrMapOvr>
    <a:masterClrMapping/>
  </p:clrMapOvr>
  <p:transition advClick="0" advTm="1000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6.xml"/><Relationship Id="rId6" Type="http://schemas.openxmlformats.org/officeDocument/2006/relationships/image" Target="../media/image3.jpeg"/><Relationship Id="rId5" Type="http://schemas.openxmlformats.org/officeDocument/2006/relationships/image" Target="../media/image4.jpeg"/><Relationship Id="rId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5.jpeg"/><Relationship Id="rId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5.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screen">
            <a:alphaModFix amt="19000"/>
            <a:lum/>
          </a:blip>
          <a:srcRect/>
          <a:stretch>
            <a:fillRect l="2000" t="2000" r="-3000" b="3000"/>
          </a:stretch>
        </a:blipFill>
        <a:effectLst/>
      </p:bgPr>
    </p:bg>
    <p:spTree>
      <p:nvGrpSpPr>
        <p:cNvPr id="1" name=""/>
        <p:cNvGrpSpPr/>
        <p:nvPr/>
      </p:nvGrpSpPr>
      <p:grpSpPr>
        <a:xfrm>
          <a:off x="0" y="0"/>
          <a:ext cx="0" cy="0"/>
          <a:chOff x="0" y="0"/>
          <a:chExt cx="0" cy="0"/>
        </a:xfrm>
      </p:grpSpPr>
      <p:sp>
        <p:nvSpPr>
          <p:cNvPr id="9" name="Rettangolo 8"/>
          <p:cNvSpPr/>
          <p:nvPr/>
        </p:nvSpPr>
        <p:spPr>
          <a:xfrm>
            <a:off x="0" y="428625"/>
            <a:ext cx="827088" cy="6429375"/>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176" name="Rectangle 8"/>
          <p:cNvSpPr>
            <a:spLocks noChangeArrowheads="1"/>
          </p:cNvSpPr>
          <p:nvPr/>
        </p:nvSpPr>
        <p:spPr bwMode="auto">
          <a:xfrm>
            <a:off x="0" y="376238"/>
            <a:ext cx="8207375" cy="87312"/>
          </a:xfrm>
          <a:prstGeom prst="rect">
            <a:avLst/>
          </a:prstGeom>
          <a:solidFill>
            <a:srgbClr val="FF9900"/>
          </a:solidFill>
          <a:ln w="9525">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sp>
        <p:nvSpPr>
          <p:cNvPr id="7178" name="Rectangle 10"/>
          <p:cNvSpPr>
            <a:spLocks noChangeArrowheads="1"/>
          </p:cNvSpPr>
          <p:nvPr/>
        </p:nvSpPr>
        <p:spPr bwMode="auto">
          <a:xfrm>
            <a:off x="0" y="6516688"/>
            <a:ext cx="9144000" cy="34925"/>
          </a:xfrm>
          <a:prstGeom prst="rect">
            <a:avLst/>
          </a:prstGeom>
          <a:solidFill>
            <a:srgbClr val="FF9900"/>
          </a:solidFill>
          <a:ln w="9525" algn="ctr">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pic>
        <p:nvPicPr>
          <p:cNvPr id="3079" name="Picture 17" descr="logo"/>
          <p:cNvPicPr>
            <a:picLocks noChangeAspect="1" noChangeArrowheads="1"/>
          </p:cNvPicPr>
          <p:nvPr/>
        </p:nvPicPr>
        <p:blipFill>
          <a:blip r:embed="rId7" cstate="screen"/>
          <a:srcRect/>
          <a:stretch>
            <a:fillRect/>
          </a:stretch>
        </p:blipFill>
        <p:spPr bwMode="auto">
          <a:xfrm>
            <a:off x="8305800" y="0"/>
            <a:ext cx="838200" cy="477838"/>
          </a:xfrm>
          <a:prstGeom prst="rect">
            <a:avLst/>
          </a:prstGeom>
          <a:noFill/>
          <a:ln w="9525">
            <a:noFill/>
            <a:miter lim="800000"/>
            <a:headEnd/>
            <a:tailEnd/>
          </a:ln>
        </p:spPr>
      </p:pic>
      <p:sp>
        <p:nvSpPr>
          <p:cNvPr id="10" name="Segnaposto numero diapositiva 9"/>
          <p:cNvSpPr>
            <a:spLocks noGrp="1"/>
          </p:cNvSpPr>
          <p:nvPr>
            <p:ph type="sldNum" sz="quarter" idx="4"/>
          </p:nvPr>
        </p:nvSpPr>
        <p:spPr>
          <a:xfrm>
            <a:off x="-3175" y="6596063"/>
            <a:ext cx="827088" cy="260350"/>
          </a:xfrm>
          <a:prstGeom prst="rect">
            <a:avLst/>
          </a:prstGeom>
        </p:spPr>
        <p:txBody>
          <a:bodyPr vert="horz" lIns="91440" tIns="45720" rIns="91440" bIns="45720" rtlCol="0" anchor="ctr"/>
          <a:lstStyle>
            <a:lvl1pPr algn="ctr">
              <a:defRPr sz="1200" smtClean="0">
                <a:solidFill>
                  <a:schemeClr val="tx1"/>
                </a:solidFill>
                <a:latin typeface="Arial" pitchFamily="34" charset="0"/>
                <a:cs typeface="Arial" pitchFamily="34" charset="0"/>
              </a:defRPr>
            </a:lvl1pPr>
          </a:lstStyle>
          <a:p>
            <a:fld id="{035ECFD2-EB1C-406A-AF78-6D81F7693BD4}" type="slidenum">
              <a:rPr lang="it-IT" smtClean="0"/>
              <a:pPr/>
              <a:t>‹N›</a:t>
            </a:fld>
            <a:endParaRPr lang="it-IT"/>
          </a:p>
        </p:txBody>
      </p:sp>
      <p:sp>
        <p:nvSpPr>
          <p:cNvPr id="11" name="Rettangolo 10"/>
          <p:cNvSpPr/>
          <p:nvPr/>
        </p:nvSpPr>
        <p:spPr>
          <a:xfrm>
            <a:off x="2843213" y="6570663"/>
            <a:ext cx="6300787" cy="261937"/>
          </a:xfrm>
          <a:prstGeom prst="rect">
            <a:avLst/>
          </a:prstGeom>
        </p:spPr>
        <p:txBody>
          <a:bodyPr>
            <a:spAutoFit/>
          </a:bodyPr>
          <a:lstStyle/>
          <a:p>
            <a:pPr algn="r">
              <a:defRPr/>
            </a:pPr>
            <a:r>
              <a:rPr lang="it-IT" sz="1100" b="1" dirty="0">
                <a:solidFill>
                  <a:schemeClr val="bg1">
                    <a:lumMod val="50000"/>
                  </a:schemeClr>
                </a:solidFill>
                <a:latin typeface="Arial" pitchFamily="34" charset="0"/>
                <a:cs typeface="Arial" pitchFamily="34" charset="0"/>
              </a:rPr>
              <a:t>LINEE </a:t>
            </a:r>
            <a:r>
              <a:rPr lang="it-IT" sz="1100" b="1" dirty="0" err="1">
                <a:solidFill>
                  <a:schemeClr val="bg1">
                    <a:lumMod val="50000"/>
                  </a:schemeClr>
                </a:solidFill>
                <a:latin typeface="Arial" pitchFamily="34" charset="0"/>
                <a:cs typeface="Arial" pitchFamily="34" charset="0"/>
              </a:rPr>
              <a:t>DI</a:t>
            </a:r>
            <a:r>
              <a:rPr lang="it-IT" sz="1100" b="1" dirty="0">
                <a:solidFill>
                  <a:schemeClr val="bg1">
                    <a:lumMod val="50000"/>
                  </a:schemeClr>
                </a:solidFill>
                <a:latin typeface="Arial" pitchFamily="34" charset="0"/>
                <a:cs typeface="Arial" pitchFamily="34" charset="0"/>
              </a:rPr>
              <a:t> INDIRIZZO STRATEGICO</a:t>
            </a:r>
          </a:p>
        </p:txBody>
      </p:sp>
      <p:sp>
        <p:nvSpPr>
          <p:cNvPr id="13" name="Text Box 5"/>
          <p:cNvSpPr txBox="1">
            <a:spLocks noChangeArrowheads="1"/>
          </p:cNvSpPr>
          <p:nvPr/>
        </p:nvSpPr>
        <p:spPr bwMode="auto">
          <a:xfrm>
            <a:off x="0" y="34925"/>
            <a:ext cx="3071802" cy="400471"/>
          </a:xfrm>
          <a:prstGeom prst="rect">
            <a:avLst/>
          </a:prstGeom>
          <a:noFill/>
          <a:ln w="9525">
            <a:noFill/>
            <a:miter lim="800000"/>
            <a:headEnd/>
            <a:tailEnd/>
          </a:ln>
          <a:effectLst/>
        </p:spPr>
        <p:txBody>
          <a:bodyPr wrap="square" lIns="91799" tIns="45899" rIns="91799" bIns="45899">
            <a:spAutoFit/>
          </a:bodyPr>
          <a:lstStyle/>
          <a:p>
            <a:pPr defTabSz="1404938">
              <a:spcBef>
                <a:spcPct val="50000"/>
              </a:spcBef>
              <a:defRPr/>
            </a:pPr>
            <a:r>
              <a:rPr lang="it-IT" sz="2000" b="1" dirty="0" smtClean="0">
                <a:solidFill>
                  <a:schemeClr val="bg2">
                    <a:lumMod val="75000"/>
                  </a:schemeClr>
                </a:solidFill>
                <a:latin typeface="Arial" pitchFamily="34" charset="0"/>
                <a:cs typeface="Arial" pitchFamily="34" charset="0"/>
              </a:rPr>
              <a:t>COMUNE </a:t>
            </a:r>
            <a:r>
              <a:rPr lang="it-IT" sz="2000" b="1" dirty="0">
                <a:solidFill>
                  <a:schemeClr val="bg2">
                    <a:lumMod val="75000"/>
                  </a:schemeClr>
                </a:solidFill>
                <a:latin typeface="Arial" pitchFamily="34" charset="0"/>
                <a:cs typeface="Arial" pitchFamily="34" charset="0"/>
              </a:rPr>
              <a:t>di L’AQUILA</a:t>
            </a:r>
          </a:p>
        </p:txBody>
      </p:sp>
      <p:pic>
        <p:nvPicPr>
          <p:cNvPr id="14" name="Picture 25" descr="logo comune"/>
          <p:cNvPicPr>
            <a:picLocks noChangeAspect="1" noChangeArrowheads="1"/>
          </p:cNvPicPr>
          <p:nvPr/>
        </p:nvPicPr>
        <p:blipFill>
          <a:blip r:embed="rId8" cstate="screen">
            <a:clrChange>
              <a:clrFrom>
                <a:srgbClr val="FDFDFF"/>
              </a:clrFrom>
              <a:clrTo>
                <a:srgbClr val="FDFDFF">
                  <a:alpha val="0"/>
                </a:srgbClr>
              </a:clrTo>
            </a:clrChange>
          </a:blip>
          <a:srcRect/>
          <a:stretch>
            <a:fillRect/>
          </a:stretch>
        </p:blipFill>
        <p:spPr bwMode="auto">
          <a:xfrm>
            <a:off x="2914640" y="44450"/>
            <a:ext cx="228600"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med" advClick="0">
    <p:fade/>
  </p:transition>
  <p:timing>
    <p:tnLst>
      <p:par>
        <p:cTn id="1" dur="indefinite" restart="never" nodeType="tmRoot"/>
      </p:par>
    </p:tnLst>
  </p:timing>
  <p:hf sldNum="0"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screen">
            <a:alphaModFix amt="19000"/>
            <a:lum/>
          </a:blip>
          <a:srcRect/>
          <a:stretch>
            <a:fillRect l="2000" t="2000" r="-3000" b="3000"/>
          </a:stretch>
        </a:blipFill>
        <a:effectLst/>
      </p:bgPr>
    </p:bg>
    <p:spTree>
      <p:nvGrpSpPr>
        <p:cNvPr id="1" name=""/>
        <p:cNvGrpSpPr/>
        <p:nvPr/>
      </p:nvGrpSpPr>
      <p:grpSpPr>
        <a:xfrm>
          <a:off x="0" y="0"/>
          <a:ext cx="0" cy="0"/>
          <a:chOff x="0" y="0"/>
          <a:chExt cx="0" cy="0"/>
        </a:xfrm>
      </p:grpSpPr>
      <p:sp>
        <p:nvSpPr>
          <p:cNvPr id="7" name="Rectangle 28"/>
          <p:cNvSpPr>
            <a:spLocks noChangeArrowheads="1"/>
          </p:cNvSpPr>
          <p:nvPr/>
        </p:nvSpPr>
        <p:spPr bwMode="auto">
          <a:xfrm>
            <a:off x="0" y="6429375"/>
            <a:ext cx="9144000" cy="428625"/>
          </a:xfrm>
          <a:prstGeom prst="rect">
            <a:avLst/>
          </a:prstGeom>
          <a:solidFill>
            <a:schemeClr val="bg1">
              <a:lumMod val="75000"/>
            </a:schemeClr>
          </a:solidFill>
          <a:ln w="9525">
            <a:noFill/>
            <a:miter lim="800000"/>
            <a:headEnd/>
            <a:tailEnd/>
          </a:ln>
          <a:effectLst/>
        </p:spPr>
        <p:txBody>
          <a:bodyPr wrap="none" anchor="ctr"/>
          <a:lstStyle/>
          <a:p>
            <a:pPr>
              <a:defRPr/>
            </a:pPr>
            <a:endParaRPr lang="it-IT">
              <a:cs typeface="+mn-cs"/>
            </a:endParaRPr>
          </a:p>
        </p:txBody>
      </p:sp>
      <p:sp>
        <p:nvSpPr>
          <p:cNvPr id="8" name="Text Box 5"/>
          <p:cNvSpPr txBox="1">
            <a:spLocks noChangeArrowheads="1"/>
          </p:cNvSpPr>
          <p:nvPr/>
        </p:nvSpPr>
        <p:spPr bwMode="auto">
          <a:xfrm>
            <a:off x="0" y="34925"/>
            <a:ext cx="3071802" cy="400471"/>
          </a:xfrm>
          <a:prstGeom prst="rect">
            <a:avLst/>
          </a:prstGeom>
          <a:noFill/>
          <a:ln w="9525">
            <a:noFill/>
            <a:miter lim="800000"/>
            <a:headEnd/>
            <a:tailEnd/>
          </a:ln>
          <a:effectLst/>
        </p:spPr>
        <p:txBody>
          <a:bodyPr wrap="square" lIns="91799" tIns="45899" rIns="91799" bIns="45899">
            <a:spAutoFit/>
          </a:bodyPr>
          <a:lstStyle/>
          <a:p>
            <a:pPr defTabSz="1404938">
              <a:spcBef>
                <a:spcPct val="50000"/>
              </a:spcBef>
              <a:defRPr/>
            </a:pPr>
            <a:r>
              <a:rPr lang="it-IT" sz="2000" b="1" dirty="0" smtClean="0">
                <a:solidFill>
                  <a:schemeClr val="bg2">
                    <a:lumMod val="75000"/>
                  </a:schemeClr>
                </a:solidFill>
                <a:latin typeface="Arial" pitchFamily="34" charset="0"/>
                <a:cs typeface="Arial" pitchFamily="34" charset="0"/>
              </a:rPr>
              <a:t>COMUNE </a:t>
            </a:r>
            <a:r>
              <a:rPr lang="it-IT" sz="2000" b="1" dirty="0">
                <a:solidFill>
                  <a:schemeClr val="bg2">
                    <a:lumMod val="75000"/>
                  </a:schemeClr>
                </a:solidFill>
                <a:latin typeface="Arial" pitchFamily="34" charset="0"/>
                <a:cs typeface="Arial" pitchFamily="34" charset="0"/>
              </a:rPr>
              <a:t>di L’AQUILA</a:t>
            </a:r>
          </a:p>
        </p:txBody>
      </p:sp>
      <p:sp>
        <p:nvSpPr>
          <p:cNvPr id="9" name="Rectangle 7"/>
          <p:cNvSpPr>
            <a:spLocks noChangeArrowheads="1"/>
          </p:cNvSpPr>
          <p:nvPr/>
        </p:nvSpPr>
        <p:spPr bwMode="auto">
          <a:xfrm>
            <a:off x="0" y="6429375"/>
            <a:ext cx="9150350" cy="46038"/>
          </a:xfrm>
          <a:prstGeom prst="rect">
            <a:avLst/>
          </a:prstGeom>
          <a:solidFill>
            <a:srgbClr val="FF9900"/>
          </a:solidFill>
          <a:ln w="9525">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pic>
        <p:nvPicPr>
          <p:cNvPr id="1029" name="Picture 25" descr="logo comune"/>
          <p:cNvPicPr>
            <a:picLocks noChangeAspect="1" noChangeArrowheads="1"/>
          </p:cNvPicPr>
          <p:nvPr/>
        </p:nvPicPr>
        <p:blipFill>
          <a:blip r:embed="rId4" cstate="screen">
            <a:clrChange>
              <a:clrFrom>
                <a:srgbClr val="FDFDFF"/>
              </a:clrFrom>
              <a:clrTo>
                <a:srgbClr val="FDFDFF">
                  <a:alpha val="0"/>
                </a:srgbClr>
              </a:clrTo>
            </a:clrChange>
          </a:blip>
          <a:srcRect/>
          <a:stretch>
            <a:fillRect/>
          </a:stretch>
        </p:blipFill>
        <p:spPr bwMode="auto">
          <a:xfrm>
            <a:off x="2914640" y="44450"/>
            <a:ext cx="228600" cy="319088"/>
          </a:xfrm>
          <a:prstGeom prst="rect">
            <a:avLst/>
          </a:prstGeom>
          <a:noFill/>
          <a:ln w="9525">
            <a:noFill/>
            <a:miter lim="800000"/>
            <a:headEnd/>
            <a:tailEnd/>
          </a:ln>
        </p:spPr>
      </p:pic>
      <p:sp>
        <p:nvSpPr>
          <p:cNvPr id="11" name="Rectangle 27"/>
          <p:cNvSpPr>
            <a:spLocks noChangeArrowheads="1"/>
          </p:cNvSpPr>
          <p:nvPr/>
        </p:nvSpPr>
        <p:spPr bwMode="auto">
          <a:xfrm>
            <a:off x="0" y="404813"/>
            <a:ext cx="8286750" cy="52387"/>
          </a:xfrm>
          <a:prstGeom prst="rect">
            <a:avLst/>
          </a:prstGeom>
          <a:solidFill>
            <a:srgbClr val="FF9900"/>
          </a:solidFill>
          <a:ln w="9525">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pic>
        <p:nvPicPr>
          <p:cNvPr id="1031" name="Picture 37" descr="logo"/>
          <p:cNvPicPr>
            <a:picLocks noChangeAspect="1" noChangeArrowheads="1"/>
          </p:cNvPicPr>
          <p:nvPr/>
        </p:nvPicPr>
        <p:blipFill>
          <a:blip r:embed="rId5" cstate="screen"/>
          <a:srcRect/>
          <a:stretch>
            <a:fillRect/>
          </a:stretch>
        </p:blipFill>
        <p:spPr bwMode="auto">
          <a:xfrm>
            <a:off x="8305800" y="0"/>
            <a:ext cx="838200" cy="4778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6" r:id="rId1"/>
  </p:sldLayoutIdLst>
  <p:transition spd="med" advClick="0">
    <p:fade/>
  </p:transition>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screen">
            <a:alphaModFix amt="19000"/>
            <a:lum/>
          </a:blip>
          <a:srcRect/>
          <a:stretch>
            <a:fillRect l="2000" t="2000" r="-3000" b="3000"/>
          </a:stretch>
        </a:blipFill>
        <a:effectLst/>
      </p:bgPr>
    </p:bg>
    <p:spTree>
      <p:nvGrpSpPr>
        <p:cNvPr id="1" name=""/>
        <p:cNvGrpSpPr/>
        <p:nvPr/>
      </p:nvGrpSpPr>
      <p:grpSpPr>
        <a:xfrm>
          <a:off x="0" y="0"/>
          <a:ext cx="0" cy="0"/>
          <a:chOff x="0" y="0"/>
          <a:chExt cx="0" cy="0"/>
        </a:xfrm>
      </p:grpSpPr>
      <p:sp>
        <p:nvSpPr>
          <p:cNvPr id="9" name="Rettangolo 8"/>
          <p:cNvSpPr/>
          <p:nvPr/>
        </p:nvSpPr>
        <p:spPr>
          <a:xfrm>
            <a:off x="0" y="428625"/>
            <a:ext cx="827088" cy="6429375"/>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176" name="Rectangle 8"/>
          <p:cNvSpPr>
            <a:spLocks noChangeArrowheads="1"/>
          </p:cNvSpPr>
          <p:nvPr/>
        </p:nvSpPr>
        <p:spPr bwMode="auto">
          <a:xfrm>
            <a:off x="0" y="376238"/>
            <a:ext cx="8207375" cy="87312"/>
          </a:xfrm>
          <a:prstGeom prst="rect">
            <a:avLst/>
          </a:prstGeom>
          <a:solidFill>
            <a:srgbClr val="FF9900"/>
          </a:solidFill>
          <a:ln w="9525">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sp>
        <p:nvSpPr>
          <p:cNvPr id="7178" name="Rectangle 10"/>
          <p:cNvSpPr>
            <a:spLocks noChangeArrowheads="1"/>
          </p:cNvSpPr>
          <p:nvPr/>
        </p:nvSpPr>
        <p:spPr bwMode="auto">
          <a:xfrm>
            <a:off x="0" y="6516688"/>
            <a:ext cx="9144000" cy="34925"/>
          </a:xfrm>
          <a:prstGeom prst="rect">
            <a:avLst/>
          </a:prstGeom>
          <a:solidFill>
            <a:srgbClr val="FF9900"/>
          </a:solidFill>
          <a:ln w="9525" algn="ctr">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pic>
        <p:nvPicPr>
          <p:cNvPr id="90119" name="Picture 17" descr="logo"/>
          <p:cNvPicPr>
            <a:picLocks noChangeAspect="1" noChangeArrowheads="1"/>
          </p:cNvPicPr>
          <p:nvPr/>
        </p:nvPicPr>
        <p:blipFill>
          <a:blip r:embed="rId4" cstate="screen"/>
          <a:srcRect/>
          <a:stretch>
            <a:fillRect/>
          </a:stretch>
        </p:blipFill>
        <p:spPr bwMode="auto">
          <a:xfrm>
            <a:off x="8305800" y="0"/>
            <a:ext cx="838200" cy="477838"/>
          </a:xfrm>
          <a:prstGeom prst="rect">
            <a:avLst/>
          </a:prstGeom>
          <a:noFill/>
          <a:ln w="9525">
            <a:noFill/>
            <a:miter lim="800000"/>
            <a:headEnd/>
            <a:tailEnd/>
          </a:ln>
        </p:spPr>
      </p:pic>
      <p:sp>
        <p:nvSpPr>
          <p:cNvPr id="10" name="Segnaposto numero diapositiva 9"/>
          <p:cNvSpPr>
            <a:spLocks noGrp="1"/>
          </p:cNvSpPr>
          <p:nvPr>
            <p:ph type="sldNum" sz="quarter" idx="4"/>
          </p:nvPr>
        </p:nvSpPr>
        <p:spPr>
          <a:xfrm>
            <a:off x="-3175" y="6596063"/>
            <a:ext cx="827088" cy="260350"/>
          </a:xfrm>
          <a:prstGeom prst="rect">
            <a:avLst/>
          </a:prstGeom>
        </p:spPr>
        <p:txBody>
          <a:bodyPr vert="horz" lIns="91440" tIns="45720" rIns="91440" bIns="45720" rtlCol="0" anchor="ctr"/>
          <a:lstStyle>
            <a:lvl1pPr algn="ctr">
              <a:defRPr sz="1200" smtClean="0">
                <a:solidFill>
                  <a:schemeClr val="tx1"/>
                </a:solidFill>
                <a:latin typeface="Arial" pitchFamily="34" charset="0"/>
                <a:cs typeface="Arial" pitchFamily="34" charset="0"/>
              </a:defRPr>
            </a:lvl1pPr>
          </a:lstStyle>
          <a:p>
            <a:pPr>
              <a:defRPr/>
            </a:pPr>
            <a:fld id="{C5CE94F6-A6C0-4DB9-B959-5C01B3E6EDED}" type="slidenum">
              <a:rPr lang="it-IT"/>
              <a:pPr>
                <a:defRPr/>
              </a:pPr>
              <a:t>‹N›</a:t>
            </a:fld>
            <a:endParaRPr lang="it-IT" dirty="0"/>
          </a:p>
        </p:txBody>
      </p:sp>
      <p:sp>
        <p:nvSpPr>
          <p:cNvPr id="11" name="Rettangolo 10"/>
          <p:cNvSpPr/>
          <p:nvPr/>
        </p:nvSpPr>
        <p:spPr>
          <a:xfrm>
            <a:off x="4572000" y="6570663"/>
            <a:ext cx="4572000" cy="261937"/>
          </a:xfrm>
          <a:prstGeom prst="rect">
            <a:avLst/>
          </a:prstGeom>
        </p:spPr>
        <p:txBody>
          <a:bodyPr>
            <a:spAutoFit/>
          </a:bodyPr>
          <a:lstStyle/>
          <a:p>
            <a:pPr algn="r">
              <a:defRPr/>
            </a:pPr>
            <a:r>
              <a:rPr lang="it-IT" sz="1100" b="1" dirty="0">
                <a:solidFill>
                  <a:schemeClr val="bg1">
                    <a:lumMod val="50000"/>
                  </a:schemeClr>
                </a:solidFill>
                <a:latin typeface="Arial" pitchFamily="34" charset="0"/>
                <a:cs typeface="Arial" pitchFamily="34" charset="0"/>
              </a:rPr>
              <a:t>LINEE </a:t>
            </a:r>
            <a:r>
              <a:rPr lang="it-IT" sz="1100" b="1" dirty="0" err="1">
                <a:solidFill>
                  <a:schemeClr val="bg1">
                    <a:lumMod val="50000"/>
                  </a:schemeClr>
                </a:solidFill>
                <a:latin typeface="Arial" pitchFamily="34" charset="0"/>
                <a:cs typeface="Arial" pitchFamily="34" charset="0"/>
              </a:rPr>
              <a:t>DI</a:t>
            </a:r>
            <a:r>
              <a:rPr lang="it-IT" sz="1100" b="1" dirty="0">
                <a:solidFill>
                  <a:schemeClr val="bg1">
                    <a:lumMod val="50000"/>
                  </a:schemeClr>
                </a:solidFill>
                <a:latin typeface="Arial" pitchFamily="34" charset="0"/>
                <a:cs typeface="Arial" pitchFamily="34" charset="0"/>
              </a:rPr>
              <a:t> INDIRIZZO STRATEGICO</a:t>
            </a:r>
          </a:p>
        </p:txBody>
      </p:sp>
      <p:sp>
        <p:nvSpPr>
          <p:cNvPr id="12" name="CasellaDiTesto 11"/>
          <p:cNvSpPr txBox="1"/>
          <p:nvPr/>
        </p:nvSpPr>
        <p:spPr>
          <a:xfrm rot="20242014">
            <a:off x="1990725" y="2520950"/>
            <a:ext cx="5748338" cy="2216150"/>
          </a:xfrm>
          <a:prstGeom prst="rect">
            <a:avLst/>
          </a:prstGeom>
          <a:noFill/>
        </p:spPr>
        <p:txBody>
          <a:bodyPr>
            <a:spAutoFit/>
          </a:bodyPr>
          <a:lstStyle/>
          <a:p>
            <a:pPr algn="ctr">
              <a:defRPr/>
            </a:pPr>
            <a:r>
              <a:rPr lang="it-IT" sz="13800" dirty="0">
                <a:solidFill>
                  <a:schemeClr val="bg1">
                    <a:lumMod val="95000"/>
                  </a:schemeClr>
                </a:solidFill>
                <a:cs typeface="+mn-cs"/>
              </a:rPr>
              <a:t>BOZZA</a:t>
            </a:r>
          </a:p>
        </p:txBody>
      </p:sp>
      <p:pic>
        <p:nvPicPr>
          <p:cNvPr id="90123" name="Immagine 12" descr="BASE PER FUNZIONI IERI.jpg"/>
          <p:cNvPicPr>
            <a:picLocks noChangeAspect="1"/>
          </p:cNvPicPr>
          <p:nvPr/>
        </p:nvPicPr>
        <p:blipFill>
          <a:blip r:embed="rId5" cstate="screen"/>
          <a:srcRect/>
          <a:stretch>
            <a:fillRect/>
          </a:stretch>
        </p:blipFill>
        <p:spPr bwMode="auto">
          <a:xfrm>
            <a:off x="1000125" y="1501775"/>
            <a:ext cx="7215188" cy="4873625"/>
          </a:xfrm>
          <a:prstGeom prst="rect">
            <a:avLst/>
          </a:prstGeom>
          <a:noFill/>
          <a:ln w="9525">
            <a:noFill/>
            <a:miter lim="800000"/>
            <a:headEnd/>
            <a:tailEnd/>
          </a:ln>
        </p:spPr>
      </p:pic>
      <p:sp>
        <p:nvSpPr>
          <p:cNvPr id="13" name="Text Box 5"/>
          <p:cNvSpPr txBox="1">
            <a:spLocks noChangeArrowheads="1"/>
          </p:cNvSpPr>
          <p:nvPr/>
        </p:nvSpPr>
        <p:spPr bwMode="auto">
          <a:xfrm>
            <a:off x="0" y="34925"/>
            <a:ext cx="3071802" cy="400471"/>
          </a:xfrm>
          <a:prstGeom prst="rect">
            <a:avLst/>
          </a:prstGeom>
          <a:noFill/>
          <a:ln w="9525">
            <a:noFill/>
            <a:miter lim="800000"/>
            <a:headEnd/>
            <a:tailEnd/>
          </a:ln>
          <a:effectLst/>
        </p:spPr>
        <p:txBody>
          <a:bodyPr wrap="square" lIns="91799" tIns="45899" rIns="91799" bIns="45899">
            <a:spAutoFit/>
          </a:bodyPr>
          <a:lstStyle/>
          <a:p>
            <a:pPr defTabSz="1404938">
              <a:spcBef>
                <a:spcPct val="50000"/>
              </a:spcBef>
              <a:defRPr/>
            </a:pPr>
            <a:r>
              <a:rPr lang="it-IT" sz="2000" b="1" dirty="0" smtClean="0">
                <a:solidFill>
                  <a:schemeClr val="bg2">
                    <a:lumMod val="75000"/>
                  </a:schemeClr>
                </a:solidFill>
                <a:latin typeface="Arial" pitchFamily="34" charset="0"/>
                <a:cs typeface="Arial" pitchFamily="34" charset="0"/>
              </a:rPr>
              <a:t>COMUNE </a:t>
            </a:r>
            <a:r>
              <a:rPr lang="it-IT" sz="2000" b="1" dirty="0">
                <a:solidFill>
                  <a:schemeClr val="bg2">
                    <a:lumMod val="75000"/>
                  </a:schemeClr>
                </a:solidFill>
                <a:latin typeface="Arial" pitchFamily="34" charset="0"/>
                <a:cs typeface="Arial" pitchFamily="34" charset="0"/>
              </a:rPr>
              <a:t>di L’AQUILA</a:t>
            </a:r>
          </a:p>
        </p:txBody>
      </p:sp>
      <p:pic>
        <p:nvPicPr>
          <p:cNvPr id="14" name="Picture 25" descr="logo comune"/>
          <p:cNvPicPr>
            <a:picLocks noChangeAspect="1" noChangeArrowheads="1"/>
          </p:cNvPicPr>
          <p:nvPr/>
        </p:nvPicPr>
        <p:blipFill>
          <a:blip r:embed="rId6" cstate="screen">
            <a:clrChange>
              <a:clrFrom>
                <a:srgbClr val="FDFDFF"/>
              </a:clrFrom>
              <a:clrTo>
                <a:srgbClr val="FDFDFF">
                  <a:alpha val="0"/>
                </a:srgbClr>
              </a:clrTo>
            </a:clrChange>
          </a:blip>
          <a:srcRect/>
          <a:stretch>
            <a:fillRect/>
          </a:stretch>
        </p:blipFill>
        <p:spPr bwMode="auto">
          <a:xfrm>
            <a:off x="2914640" y="44450"/>
            <a:ext cx="228600"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8" r:id="rId1"/>
  </p:sldLayoutIdLst>
  <p:transition spd="med" advClick="0">
    <p:fade/>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screen">
            <a:alphaModFix amt="19000"/>
            <a:lum/>
          </a:blip>
          <a:srcRect/>
          <a:stretch>
            <a:fillRect l="2000" t="2000" r="-3000" b="3000"/>
          </a:stretch>
        </a:blipFill>
        <a:effectLst/>
      </p:bgPr>
    </p:bg>
    <p:spTree>
      <p:nvGrpSpPr>
        <p:cNvPr id="1" name=""/>
        <p:cNvGrpSpPr/>
        <p:nvPr/>
      </p:nvGrpSpPr>
      <p:grpSpPr>
        <a:xfrm>
          <a:off x="0" y="0"/>
          <a:ext cx="0" cy="0"/>
          <a:chOff x="0" y="0"/>
          <a:chExt cx="0" cy="0"/>
        </a:xfrm>
      </p:grpSpPr>
      <p:sp>
        <p:nvSpPr>
          <p:cNvPr id="9" name="Rettangolo 8"/>
          <p:cNvSpPr/>
          <p:nvPr/>
        </p:nvSpPr>
        <p:spPr>
          <a:xfrm>
            <a:off x="0" y="428625"/>
            <a:ext cx="827088" cy="6429375"/>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176" name="Rectangle 8"/>
          <p:cNvSpPr>
            <a:spLocks noChangeArrowheads="1"/>
          </p:cNvSpPr>
          <p:nvPr/>
        </p:nvSpPr>
        <p:spPr bwMode="auto">
          <a:xfrm>
            <a:off x="0" y="376238"/>
            <a:ext cx="8207375" cy="87312"/>
          </a:xfrm>
          <a:prstGeom prst="rect">
            <a:avLst/>
          </a:prstGeom>
          <a:solidFill>
            <a:srgbClr val="FF9900"/>
          </a:solidFill>
          <a:ln w="9525">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sp>
        <p:nvSpPr>
          <p:cNvPr id="7178" name="Rectangle 10"/>
          <p:cNvSpPr>
            <a:spLocks noChangeArrowheads="1"/>
          </p:cNvSpPr>
          <p:nvPr/>
        </p:nvSpPr>
        <p:spPr bwMode="auto">
          <a:xfrm>
            <a:off x="0" y="6516688"/>
            <a:ext cx="9144000" cy="34925"/>
          </a:xfrm>
          <a:prstGeom prst="rect">
            <a:avLst/>
          </a:prstGeom>
          <a:solidFill>
            <a:srgbClr val="FF9900"/>
          </a:solidFill>
          <a:ln w="9525" algn="ctr">
            <a:noFill/>
            <a:miter lim="800000"/>
            <a:headEnd/>
            <a:tailEnd/>
          </a:ln>
          <a:effectLst/>
        </p:spPr>
        <p:txBody>
          <a:bodyPr wrap="none" lIns="91799" tIns="45899" rIns="91799" bIns="45899" anchor="ctr"/>
          <a:lstStyle/>
          <a:p>
            <a:pPr algn="ctr" defTabSz="1404938">
              <a:defRPr/>
            </a:pPr>
            <a:endParaRPr lang="it-IT" sz="2900">
              <a:latin typeface="Arial" charset="0"/>
              <a:cs typeface="+mn-cs"/>
            </a:endParaRPr>
          </a:p>
        </p:txBody>
      </p:sp>
      <p:pic>
        <p:nvPicPr>
          <p:cNvPr id="86023" name="Picture 17" descr="logo"/>
          <p:cNvPicPr>
            <a:picLocks noChangeAspect="1" noChangeArrowheads="1"/>
          </p:cNvPicPr>
          <p:nvPr/>
        </p:nvPicPr>
        <p:blipFill>
          <a:blip r:embed="rId4" cstate="screen"/>
          <a:srcRect/>
          <a:stretch>
            <a:fillRect/>
          </a:stretch>
        </p:blipFill>
        <p:spPr bwMode="auto">
          <a:xfrm>
            <a:off x="8305800" y="0"/>
            <a:ext cx="838200" cy="477838"/>
          </a:xfrm>
          <a:prstGeom prst="rect">
            <a:avLst/>
          </a:prstGeom>
          <a:noFill/>
          <a:ln w="9525">
            <a:noFill/>
            <a:miter lim="800000"/>
            <a:headEnd/>
            <a:tailEnd/>
          </a:ln>
        </p:spPr>
      </p:pic>
      <p:sp>
        <p:nvSpPr>
          <p:cNvPr id="10" name="Segnaposto numero diapositiva 9"/>
          <p:cNvSpPr>
            <a:spLocks noGrp="1"/>
          </p:cNvSpPr>
          <p:nvPr>
            <p:ph type="sldNum" sz="quarter" idx="4"/>
          </p:nvPr>
        </p:nvSpPr>
        <p:spPr>
          <a:xfrm>
            <a:off x="-3175" y="6596063"/>
            <a:ext cx="827088" cy="260350"/>
          </a:xfrm>
          <a:prstGeom prst="rect">
            <a:avLst/>
          </a:prstGeom>
        </p:spPr>
        <p:txBody>
          <a:bodyPr vert="horz" lIns="91440" tIns="45720" rIns="91440" bIns="45720" rtlCol="0" anchor="ctr"/>
          <a:lstStyle>
            <a:lvl1pPr algn="ctr">
              <a:defRPr sz="1200" smtClean="0">
                <a:solidFill>
                  <a:schemeClr val="tx1"/>
                </a:solidFill>
                <a:latin typeface="Arial" pitchFamily="34" charset="0"/>
                <a:cs typeface="Arial" pitchFamily="34" charset="0"/>
              </a:defRPr>
            </a:lvl1pPr>
          </a:lstStyle>
          <a:p>
            <a:pPr>
              <a:defRPr/>
            </a:pPr>
            <a:fld id="{A938BF22-6D7D-499B-8D60-F62463A8FF41}" type="slidenum">
              <a:rPr lang="it-IT"/>
              <a:pPr>
                <a:defRPr/>
              </a:pPr>
              <a:t>‹N›</a:t>
            </a:fld>
            <a:endParaRPr lang="it-IT" dirty="0"/>
          </a:p>
        </p:txBody>
      </p:sp>
      <p:sp>
        <p:nvSpPr>
          <p:cNvPr id="11" name="Rettangolo 10"/>
          <p:cNvSpPr/>
          <p:nvPr/>
        </p:nvSpPr>
        <p:spPr>
          <a:xfrm>
            <a:off x="4572000" y="6570663"/>
            <a:ext cx="4572000" cy="261937"/>
          </a:xfrm>
          <a:prstGeom prst="rect">
            <a:avLst/>
          </a:prstGeom>
        </p:spPr>
        <p:txBody>
          <a:bodyPr>
            <a:spAutoFit/>
          </a:bodyPr>
          <a:lstStyle/>
          <a:p>
            <a:pPr algn="r">
              <a:defRPr/>
            </a:pPr>
            <a:r>
              <a:rPr lang="it-IT" sz="1100" b="1" dirty="0">
                <a:solidFill>
                  <a:schemeClr val="bg1">
                    <a:lumMod val="50000"/>
                  </a:schemeClr>
                </a:solidFill>
                <a:latin typeface="Arial" pitchFamily="34" charset="0"/>
                <a:cs typeface="Arial" pitchFamily="34" charset="0"/>
              </a:rPr>
              <a:t>LINEE </a:t>
            </a:r>
            <a:r>
              <a:rPr lang="it-IT" sz="1100" b="1" dirty="0" err="1">
                <a:solidFill>
                  <a:schemeClr val="bg1">
                    <a:lumMod val="50000"/>
                  </a:schemeClr>
                </a:solidFill>
                <a:latin typeface="Arial" pitchFamily="34" charset="0"/>
                <a:cs typeface="Arial" pitchFamily="34" charset="0"/>
              </a:rPr>
              <a:t>DI</a:t>
            </a:r>
            <a:r>
              <a:rPr lang="it-IT" sz="1100" b="1" dirty="0">
                <a:solidFill>
                  <a:schemeClr val="bg1">
                    <a:lumMod val="50000"/>
                  </a:schemeClr>
                </a:solidFill>
                <a:latin typeface="Arial" pitchFamily="34" charset="0"/>
                <a:cs typeface="Arial" pitchFamily="34" charset="0"/>
              </a:rPr>
              <a:t> INDIRIZZO STRATEGICO</a:t>
            </a:r>
          </a:p>
        </p:txBody>
      </p:sp>
      <p:sp>
        <p:nvSpPr>
          <p:cNvPr id="12" name="CasellaDiTesto 11"/>
          <p:cNvSpPr txBox="1"/>
          <p:nvPr/>
        </p:nvSpPr>
        <p:spPr>
          <a:xfrm rot="20242014">
            <a:off x="1990725" y="2520950"/>
            <a:ext cx="5748338" cy="2216150"/>
          </a:xfrm>
          <a:prstGeom prst="rect">
            <a:avLst/>
          </a:prstGeom>
          <a:noFill/>
        </p:spPr>
        <p:txBody>
          <a:bodyPr>
            <a:spAutoFit/>
          </a:bodyPr>
          <a:lstStyle/>
          <a:p>
            <a:pPr algn="ctr">
              <a:defRPr/>
            </a:pPr>
            <a:r>
              <a:rPr lang="it-IT" sz="13800" dirty="0">
                <a:solidFill>
                  <a:schemeClr val="bg1">
                    <a:lumMod val="95000"/>
                  </a:schemeClr>
                </a:solidFill>
                <a:cs typeface="+mn-cs"/>
              </a:rPr>
              <a:t>BOZZA</a:t>
            </a:r>
          </a:p>
        </p:txBody>
      </p:sp>
      <p:pic>
        <p:nvPicPr>
          <p:cNvPr id="86027" name="Immagine 12" descr="Assi di sviluppo spaziale_palle_2.jpg"/>
          <p:cNvPicPr>
            <a:picLocks noChangeAspect="1"/>
          </p:cNvPicPr>
          <p:nvPr/>
        </p:nvPicPr>
        <p:blipFill>
          <a:blip r:embed="rId5" cstate="screen"/>
          <a:srcRect/>
          <a:stretch>
            <a:fillRect/>
          </a:stretch>
        </p:blipFill>
        <p:spPr bwMode="auto">
          <a:xfrm>
            <a:off x="1000125" y="1500188"/>
            <a:ext cx="7215188" cy="4875212"/>
          </a:xfrm>
          <a:prstGeom prst="rect">
            <a:avLst/>
          </a:prstGeom>
          <a:noFill/>
          <a:ln w="9525">
            <a:noFill/>
            <a:miter lim="800000"/>
            <a:headEnd/>
            <a:tailEnd/>
          </a:ln>
        </p:spPr>
      </p:pic>
      <p:sp>
        <p:nvSpPr>
          <p:cNvPr id="13" name="Text Box 5"/>
          <p:cNvSpPr txBox="1">
            <a:spLocks noChangeArrowheads="1"/>
          </p:cNvSpPr>
          <p:nvPr/>
        </p:nvSpPr>
        <p:spPr bwMode="auto">
          <a:xfrm>
            <a:off x="0" y="34925"/>
            <a:ext cx="3071802" cy="400471"/>
          </a:xfrm>
          <a:prstGeom prst="rect">
            <a:avLst/>
          </a:prstGeom>
          <a:noFill/>
          <a:ln w="9525">
            <a:noFill/>
            <a:miter lim="800000"/>
            <a:headEnd/>
            <a:tailEnd/>
          </a:ln>
          <a:effectLst/>
        </p:spPr>
        <p:txBody>
          <a:bodyPr wrap="square" lIns="91799" tIns="45899" rIns="91799" bIns="45899">
            <a:spAutoFit/>
          </a:bodyPr>
          <a:lstStyle/>
          <a:p>
            <a:pPr defTabSz="1404938">
              <a:spcBef>
                <a:spcPct val="50000"/>
              </a:spcBef>
              <a:defRPr/>
            </a:pPr>
            <a:r>
              <a:rPr lang="it-IT" sz="2000" b="1" dirty="0" smtClean="0">
                <a:solidFill>
                  <a:schemeClr val="bg2">
                    <a:lumMod val="75000"/>
                  </a:schemeClr>
                </a:solidFill>
                <a:latin typeface="Arial" pitchFamily="34" charset="0"/>
                <a:cs typeface="Arial" pitchFamily="34" charset="0"/>
              </a:rPr>
              <a:t>COMUNE </a:t>
            </a:r>
            <a:r>
              <a:rPr lang="it-IT" sz="2000" b="1" dirty="0">
                <a:solidFill>
                  <a:schemeClr val="bg2">
                    <a:lumMod val="75000"/>
                  </a:schemeClr>
                </a:solidFill>
                <a:latin typeface="Arial" pitchFamily="34" charset="0"/>
                <a:cs typeface="Arial" pitchFamily="34" charset="0"/>
              </a:rPr>
              <a:t>di L’AQUILA</a:t>
            </a:r>
          </a:p>
        </p:txBody>
      </p:sp>
      <p:pic>
        <p:nvPicPr>
          <p:cNvPr id="14" name="Picture 25" descr="logo comune"/>
          <p:cNvPicPr>
            <a:picLocks noChangeAspect="1" noChangeArrowheads="1"/>
          </p:cNvPicPr>
          <p:nvPr/>
        </p:nvPicPr>
        <p:blipFill>
          <a:blip r:embed="rId6" cstate="screen">
            <a:clrChange>
              <a:clrFrom>
                <a:srgbClr val="FDFDFF"/>
              </a:clrFrom>
              <a:clrTo>
                <a:srgbClr val="FDFDFF">
                  <a:alpha val="0"/>
                </a:srgbClr>
              </a:clrTo>
            </a:clrChange>
          </a:blip>
          <a:srcRect/>
          <a:stretch>
            <a:fillRect/>
          </a:stretch>
        </p:blipFill>
        <p:spPr bwMode="auto">
          <a:xfrm>
            <a:off x="2914640" y="44450"/>
            <a:ext cx="228600"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0" r:id="rId1"/>
  </p:sldLayoutIdLst>
  <p:transition spd="med" advClick="0">
    <p:fade/>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19000"/>
            <a:lum/>
          </a:blip>
          <a:srcRect/>
          <a:stretch>
            <a:fillRect l="2000" t="2000" r="-3000" b="3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321E69-556F-4D07-8A03-DE4A864C34F6}" type="datetime1">
              <a:rPr lang="it-IT" smtClean="0"/>
              <a:pPr/>
              <a:t>28/10/2013</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Settore PIanificazione e Ripianificazione del Territorio</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5ECFD2-EB1C-406A-AF78-6D81F7693BD4}"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med" advClick="0" advTm="10000">
    <p:fade/>
  </p:transition>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comunelaquila.it/" TargetMode="External"/><Relationship Id="rId1" Type="http://schemas.openxmlformats.org/officeDocument/2006/relationships/slideLayout" Target="../slideLayouts/slideLayout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hyperlink" Target="http://www.laquilacapitale.eu/" TargetMode="External"/><Relationship Id="rId2" Type="http://schemas.openxmlformats.org/officeDocument/2006/relationships/image" Target="../media/image10.jpeg"/><Relationship Id="rId1" Type="http://schemas.openxmlformats.org/officeDocument/2006/relationships/slideLayout" Target="../slideLayouts/slideLayout14.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6.jpeg"/><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7.png"/><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8.jpeg"/><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48000"/>
            <a:lum/>
          </a:blip>
          <a:srcRect/>
          <a:stretch>
            <a:fillRect l="2000" t="2000" r="-3000" b="3000"/>
          </a:stretch>
        </a:blipFill>
        <a:effectLst/>
      </p:bgPr>
    </p:bg>
    <p:spTree>
      <p:nvGrpSpPr>
        <p:cNvPr id="1" name=""/>
        <p:cNvGrpSpPr/>
        <p:nvPr/>
      </p:nvGrpSpPr>
      <p:grpSpPr>
        <a:xfrm>
          <a:off x="0" y="0"/>
          <a:ext cx="0" cy="0"/>
          <a:chOff x="0" y="0"/>
          <a:chExt cx="0" cy="0"/>
        </a:xfrm>
      </p:grpSpPr>
      <p:sp>
        <p:nvSpPr>
          <p:cNvPr id="4" name="CasellaDiTesto 3"/>
          <p:cNvSpPr txBox="1"/>
          <p:nvPr/>
        </p:nvSpPr>
        <p:spPr>
          <a:xfrm>
            <a:off x="611560" y="1076543"/>
            <a:ext cx="8280920" cy="1200329"/>
          </a:xfrm>
          <a:prstGeom prst="rect">
            <a:avLst/>
          </a:prstGeom>
          <a:noFill/>
        </p:spPr>
        <p:txBody>
          <a:bodyPr wrap="square" rtlCol="0">
            <a:spAutoFit/>
          </a:bodyPr>
          <a:lstStyle/>
          <a:p>
            <a:r>
              <a:rPr lang="it-IT" sz="2400" b="1" dirty="0" smtClean="0">
                <a:latin typeface="Garamond" pitchFamily="18" charset="0"/>
              </a:rPr>
              <a:t>COMUNE </a:t>
            </a:r>
            <a:r>
              <a:rPr lang="it-IT" sz="2400" b="1" dirty="0" err="1" smtClean="0">
                <a:latin typeface="Garamond" pitchFamily="18" charset="0"/>
              </a:rPr>
              <a:t>DI</a:t>
            </a:r>
            <a:r>
              <a:rPr lang="it-IT" sz="2400" b="1" dirty="0" smtClean="0">
                <a:latin typeface="Garamond" pitchFamily="18" charset="0"/>
              </a:rPr>
              <a:t> L’AQUILA</a:t>
            </a:r>
          </a:p>
          <a:p>
            <a:r>
              <a:rPr lang="it-IT" sz="1700" b="1" dirty="0" smtClean="0">
                <a:latin typeface="Garamond" pitchFamily="18" charset="0"/>
              </a:rPr>
              <a:t>Assessorato alla Ricostruzione</a:t>
            </a:r>
          </a:p>
          <a:p>
            <a:r>
              <a:rPr lang="it-IT" sz="1500" dirty="0" smtClean="0">
                <a:latin typeface="Garamond" pitchFamily="18" charset="0"/>
              </a:rPr>
              <a:t>Settore Pianificazione</a:t>
            </a:r>
          </a:p>
          <a:p>
            <a:r>
              <a:rPr lang="it-IT" sz="1500" dirty="0" smtClean="0">
                <a:latin typeface="Garamond" pitchFamily="18" charset="0"/>
              </a:rPr>
              <a:t>Servizio Pianificazione Generale</a:t>
            </a:r>
          </a:p>
        </p:txBody>
      </p:sp>
      <p:pic>
        <p:nvPicPr>
          <p:cNvPr id="6" name="Picture 2" descr="\\RIPIANIFICAZION\Archivio\1_UFFICIO\URBANPROMO\Logo AQ19.jpg"/>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6588224" y="390966"/>
            <a:ext cx="2322587" cy="1093818"/>
          </a:xfrm>
          <a:prstGeom prst="rect">
            <a:avLst/>
          </a:prstGeom>
          <a:noFill/>
        </p:spPr>
      </p:pic>
      <p:sp>
        <p:nvSpPr>
          <p:cNvPr id="8" name="CasellaDiTesto 7"/>
          <p:cNvSpPr txBox="1"/>
          <p:nvPr/>
        </p:nvSpPr>
        <p:spPr>
          <a:xfrm>
            <a:off x="0" y="3284984"/>
            <a:ext cx="9144000" cy="1572326"/>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vert="horz" lIns="91440" tIns="216000" rIns="91440" bIns="0" rtlCol="0" anchor="ctr">
            <a:spAutoFit/>
          </a:bodyPr>
          <a:lstStyle/>
          <a:p>
            <a:pPr algn="r"/>
            <a:r>
              <a:rPr lang="it-IT" sz="2200" b="1" dirty="0" smtClean="0">
                <a:solidFill>
                  <a:schemeClr val="tx1">
                    <a:lumMod val="65000"/>
                    <a:lumOff val="35000"/>
                  </a:schemeClr>
                </a:solidFill>
                <a:latin typeface="Arial Black" pitchFamily="34" charset="0"/>
                <a:cs typeface="Arial" pitchFamily="34" charset="0"/>
              </a:rPr>
              <a:t>CANDIDATURA AQ 19</a:t>
            </a:r>
          </a:p>
          <a:p>
            <a:pPr algn="r"/>
            <a:r>
              <a:rPr lang="it-IT" sz="2200" b="1" dirty="0" smtClean="0">
                <a:solidFill>
                  <a:schemeClr val="tx1">
                    <a:lumMod val="65000"/>
                    <a:lumOff val="35000"/>
                  </a:schemeClr>
                </a:solidFill>
                <a:latin typeface="Arial Black" pitchFamily="34" charset="0"/>
                <a:cs typeface="Arial" pitchFamily="34" charset="0"/>
              </a:rPr>
              <a:t> </a:t>
            </a:r>
          </a:p>
          <a:p>
            <a:pPr algn="r"/>
            <a:r>
              <a:rPr lang="it-IT" sz="2200" b="1" dirty="0" smtClean="0">
                <a:solidFill>
                  <a:schemeClr val="tx1">
                    <a:lumMod val="65000"/>
                    <a:lumOff val="35000"/>
                  </a:schemeClr>
                </a:solidFill>
                <a:latin typeface="Arial Black" pitchFamily="34" charset="0"/>
                <a:cs typeface="Arial" pitchFamily="34" charset="0"/>
              </a:rPr>
              <a:t>I PROGETTI STRATEGICI NEL TERRITORIO AQUILANO DOPO IL SISMA 2009</a:t>
            </a:r>
            <a:endParaRPr lang="it-IT" sz="2200" b="1" dirty="0">
              <a:solidFill>
                <a:schemeClr val="tx1">
                  <a:lumMod val="65000"/>
                  <a:lumOff val="35000"/>
                </a:schemeClr>
              </a:solidFill>
              <a:latin typeface="Arial Black" pitchFamily="34" charset="0"/>
              <a:cs typeface="Arial" pitchFamily="34" charset="0"/>
            </a:endParaRPr>
          </a:p>
        </p:txBody>
      </p:sp>
      <p:pic>
        <p:nvPicPr>
          <p:cNvPr id="1026" name="Picture 2"/>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6485739" y="6081624"/>
            <a:ext cx="2661163" cy="743676"/>
          </a:xfrm>
          <a:prstGeom prst="rect">
            <a:avLst/>
          </a:prstGeom>
          <a:noFill/>
          <a:ln w="9525">
            <a:noFill/>
            <a:miter lim="800000"/>
            <a:headEnd/>
            <a:tailEnd/>
          </a:ln>
        </p:spPr>
      </p:pic>
      <p:pic>
        <p:nvPicPr>
          <p:cNvPr id="1027" name="Picture 3" descr="testata con rosone e AQ19"/>
          <p:cNvPicPr>
            <a:picLocks noChangeAspect="1" noChangeArrowheads="1"/>
          </p:cNvPicPr>
          <p:nvPr/>
        </p:nvPicPr>
        <p:blipFill>
          <a:blip r:embed="rId5" cstate="screen">
            <a:clrChange>
              <a:clrFrom>
                <a:srgbClr val="FFFFFF"/>
              </a:clrFrom>
              <a:clrTo>
                <a:srgbClr val="FFFFFF">
                  <a:alpha val="0"/>
                </a:srgbClr>
              </a:clrTo>
            </a:clrChange>
          </a:blip>
          <a:srcRect/>
          <a:stretch>
            <a:fillRect/>
          </a:stretch>
        </p:blipFill>
        <p:spPr bwMode="auto">
          <a:xfrm rot="10800000">
            <a:off x="0" y="5131693"/>
            <a:ext cx="2412833" cy="1726307"/>
          </a:xfrm>
          <a:prstGeom prst="rect">
            <a:avLst/>
          </a:prstGeom>
          <a:noFill/>
          <a:ln w="9525">
            <a:noFill/>
            <a:miter lim="800000"/>
            <a:headEnd/>
            <a:tailEnd/>
          </a:ln>
        </p:spPr>
      </p:pic>
      <p:pic>
        <p:nvPicPr>
          <p:cNvPr id="1028" name="Picture 4" descr="testata con rosone e AQ19"/>
          <p:cNvPicPr>
            <a:picLocks noChangeAspect="1" noChangeArrowheads="1"/>
          </p:cNvPicPr>
          <p:nvPr/>
        </p:nvPicPr>
        <p:blipFill>
          <a:blip r:embed="rId6" cstate="screen"/>
          <a:srcRect/>
          <a:stretch>
            <a:fillRect/>
          </a:stretch>
        </p:blipFill>
        <p:spPr bwMode="auto">
          <a:xfrm>
            <a:off x="683568" y="332656"/>
            <a:ext cx="650631" cy="826477"/>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11560" y="1076543"/>
            <a:ext cx="8280920" cy="4416594"/>
          </a:xfrm>
          <a:prstGeom prst="rect">
            <a:avLst/>
          </a:prstGeom>
          <a:noFill/>
        </p:spPr>
        <p:txBody>
          <a:bodyPr wrap="square" rtlCol="0">
            <a:spAutoFit/>
          </a:bodyPr>
          <a:lstStyle/>
          <a:p>
            <a:r>
              <a:rPr lang="it-IT" sz="2400" b="1" dirty="0" smtClean="0">
                <a:latin typeface="Garamond" pitchFamily="18" charset="0"/>
              </a:rPr>
              <a:t>COMUNE </a:t>
            </a:r>
            <a:r>
              <a:rPr lang="it-IT" sz="2400" b="1" dirty="0" err="1" smtClean="0">
                <a:latin typeface="Garamond" pitchFamily="18" charset="0"/>
              </a:rPr>
              <a:t>DI</a:t>
            </a:r>
            <a:r>
              <a:rPr lang="it-IT" sz="2400" b="1" dirty="0" smtClean="0">
                <a:latin typeface="Garamond" pitchFamily="18" charset="0"/>
              </a:rPr>
              <a:t> L’AQUILA</a:t>
            </a:r>
          </a:p>
          <a:p>
            <a:r>
              <a:rPr lang="it-IT" sz="1700" b="1" dirty="0" smtClean="0">
                <a:latin typeface="Garamond" pitchFamily="18" charset="0"/>
              </a:rPr>
              <a:t>Assessorato alla Ricostruzione</a:t>
            </a:r>
          </a:p>
          <a:p>
            <a:r>
              <a:rPr lang="it-IT" sz="1500" dirty="0" smtClean="0">
                <a:latin typeface="Garamond" pitchFamily="18" charset="0"/>
              </a:rPr>
              <a:t>Settore Pianificazione</a:t>
            </a:r>
          </a:p>
          <a:p>
            <a:r>
              <a:rPr lang="it-IT" sz="1500" dirty="0" smtClean="0">
                <a:latin typeface="Garamond" pitchFamily="18" charset="0"/>
              </a:rPr>
              <a:t>Servizio Pianificazione Generale</a:t>
            </a:r>
          </a:p>
          <a:p>
            <a:endParaRPr lang="it-IT" sz="1500" dirty="0" smtClean="0">
              <a:latin typeface="Garamond" pitchFamily="18" charset="0"/>
            </a:endParaRPr>
          </a:p>
          <a:p>
            <a:r>
              <a:rPr lang="it-IT" sz="1200" dirty="0" smtClean="0">
                <a:latin typeface="Garamond" pitchFamily="18" charset="0"/>
              </a:rPr>
              <a:t>IL SINDACO</a:t>
            </a:r>
          </a:p>
          <a:p>
            <a:r>
              <a:rPr lang="it-IT" sz="1200" dirty="0" smtClean="0">
                <a:latin typeface="Garamond" pitchFamily="18" charset="0"/>
              </a:rPr>
              <a:t>Dott. Massimo </a:t>
            </a:r>
            <a:r>
              <a:rPr lang="it-IT" sz="1200" dirty="0" err="1" smtClean="0">
                <a:latin typeface="Garamond" pitchFamily="18" charset="0"/>
              </a:rPr>
              <a:t>Cialente</a:t>
            </a:r>
            <a:endParaRPr lang="it-IT" sz="1200" dirty="0" smtClean="0">
              <a:latin typeface="Garamond" pitchFamily="18" charset="0"/>
            </a:endParaRPr>
          </a:p>
          <a:p>
            <a:endParaRPr lang="it-IT" sz="1200" dirty="0" smtClean="0">
              <a:latin typeface="Garamond" pitchFamily="18" charset="0"/>
            </a:endParaRPr>
          </a:p>
          <a:p>
            <a:r>
              <a:rPr lang="it-IT" sz="1200" dirty="0" smtClean="0">
                <a:latin typeface="Garamond" pitchFamily="18" charset="0"/>
              </a:rPr>
              <a:t>ASSESSORATO ALLA RICOSTRUZIONE</a:t>
            </a:r>
          </a:p>
          <a:p>
            <a:r>
              <a:rPr lang="it-IT" sz="1200" dirty="0" smtClean="0">
                <a:latin typeface="Garamond" pitchFamily="18" charset="0"/>
              </a:rPr>
              <a:t>Assessore Pietro Di Stefano</a:t>
            </a:r>
          </a:p>
          <a:p>
            <a:endParaRPr lang="it-IT" sz="1200" dirty="0" smtClean="0">
              <a:latin typeface="Garamond" pitchFamily="18" charset="0"/>
            </a:endParaRPr>
          </a:p>
          <a:p>
            <a:r>
              <a:rPr lang="it-IT" sz="1200" dirty="0" smtClean="0">
                <a:latin typeface="Garamond" pitchFamily="18" charset="0"/>
              </a:rPr>
              <a:t>SETTORE PIANIFICAZIONE</a:t>
            </a:r>
          </a:p>
          <a:p>
            <a:r>
              <a:rPr lang="it-IT" sz="1200" dirty="0" smtClean="0">
                <a:latin typeface="Garamond" pitchFamily="18" charset="0"/>
              </a:rPr>
              <a:t>Dirigente</a:t>
            </a:r>
          </a:p>
          <a:p>
            <a:r>
              <a:rPr lang="it-IT" sz="1200" dirty="0" smtClean="0">
                <a:latin typeface="Garamond" pitchFamily="18" charset="0"/>
              </a:rPr>
              <a:t>Arch. Chiara Santoro</a:t>
            </a:r>
          </a:p>
          <a:p>
            <a:r>
              <a:rPr lang="it-IT" sz="1200" dirty="0" smtClean="0">
                <a:latin typeface="Garamond" pitchFamily="18" charset="0"/>
              </a:rPr>
              <a:t>Ufficio Pianificazione Generale</a:t>
            </a:r>
          </a:p>
          <a:p>
            <a:r>
              <a:rPr lang="it-IT" sz="1200" dirty="0" smtClean="0">
                <a:latin typeface="Garamond" pitchFamily="18" charset="0"/>
              </a:rPr>
              <a:t>Paola </a:t>
            </a:r>
            <a:r>
              <a:rPr lang="it-IT" sz="1200" dirty="0" err="1" smtClean="0">
                <a:latin typeface="Garamond" pitchFamily="18" charset="0"/>
              </a:rPr>
              <a:t>Loglisci</a:t>
            </a:r>
            <a:r>
              <a:rPr lang="it-IT" sz="1200" dirty="0" smtClean="0">
                <a:latin typeface="Garamond" pitchFamily="18" charset="0"/>
              </a:rPr>
              <a:t>, Maurizio </a:t>
            </a:r>
            <a:r>
              <a:rPr lang="it-IT" sz="1200" dirty="0" err="1" smtClean="0">
                <a:latin typeface="Garamond" pitchFamily="18" charset="0"/>
              </a:rPr>
              <a:t>Tollis</a:t>
            </a:r>
            <a:r>
              <a:rPr lang="it-IT" sz="1200" dirty="0" smtClean="0">
                <a:latin typeface="Garamond" pitchFamily="18" charset="0"/>
              </a:rPr>
              <a:t>, Beatrice De </a:t>
            </a:r>
            <a:r>
              <a:rPr lang="it-IT" sz="1200" dirty="0" err="1" smtClean="0">
                <a:latin typeface="Garamond" pitchFamily="18" charset="0"/>
              </a:rPr>
              <a:t>Minicis</a:t>
            </a:r>
            <a:r>
              <a:rPr lang="it-IT" sz="1200" dirty="0" smtClean="0">
                <a:latin typeface="Garamond" pitchFamily="18" charset="0"/>
              </a:rPr>
              <a:t>, Orlando Mancini, Claudio </a:t>
            </a:r>
            <a:r>
              <a:rPr lang="it-IT" sz="1200" dirty="0" err="1" smtClean="0">
                <a:latin typeface="Garamond" pitchFamily="18" charset="0"/>
              </a:rPr>
              <a:t>Ruscitti</a:t>
            </a:r>
            <a:endParaRPr lang="it-IT" sz="1200" dirty="0" smtClean="0">
              <a:latin typeface="Garamond" pitchFamily="18" charset="0"/>
            </a:endParaRPr>
          </a:p>
          <a:p>
            <a:endParaRPr lang="it-IT" sz="1200" dirty="0" smtClean="0">
              <a:latin typeface="Garamond" pitchFamily="18" charset="0"/>
            </a:endParaRPr>
          </a:p>
          <a:p>
            <a:r>
              <a:rPr lang="it-IT" sz="1200" dirty="0" smtClean="0">
                <a:latin typeface="Garamond" pitchFamily="18" charset="0"/>
              </a:rPr>
              <a:t>Via Avezzano, 11 – 67100 L’Aquila</a:t>
            </a:r>
          </a:p>
          <a:p>
            <a:r>
              <a:rPr lang="it-IT" sz="1200" dirty="0" smtClean="0">
                <a:latin typeface="Garamond" pitchFamily="18" charset="0"/>
                <a:hlinkClick r:id="rId2"/>
              </a:rPr>
              <a:t>www.comunelaquila.it</a:t>
            </a:r>
            <a:endParaRPr lang="it-IT" sz="1200" dirty="0" smtClean="0">
              <a:latin typeface="Garamond" pitchFamily="18" charset="0"/>
            </a:endParaRPr>
          </a:p>
          <a:p>
            <a:endParaRPr lang="it-IT" sz="1200" dirty="0" smtClean="0">
              <a:latin typeface="Garamond" pitchFamily="18" charset="0"/>
            </a:endParaRPr>
          </a:p>
          <a:p>
            <a:endParaRPr lang="it-IT" sz="1500" dirty="0" smtClean="0">
              <a:latin typeface="Garamond" pitchFamily="18" charset="0"/>
            </a:endParaRPr>
          </a:p>
        </p:txBody>
      </p:sp>
      <p:pic>
        <p:nvPicPr>
          <p:cNvPr id="6" name="Picture 2" descr="\\RIPIANIFICAZION\Archivio\1_UFFICIO\URBANPROMO\Logo AQ19.jpg"/>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6588224" y="390966"/>
            <a:ext cx="2322587" cy="1093818"/>
          </a:xfrm>
          <a:prstGeom prst="rect">
            <a:avLst/>
          </a:prstGeom>
          <a:noFill/>
        </p:spPr>
      </p:pic>
      <p:pic>
        <p:nvPicPr>
          <p:cNvPr id="1026" name="Picture 2"/>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6485739" y="6081624"/>
            <a:ext cx="2661163" cy="743676"/>
          </a:xfrm>
          <a:prstGeom prst="rect">
            <a:avLst/>
          </a:prstGeom>
          <a:noFill/>
          <a:ln w="9525">
            <a:noFill/>
            <a:miter lim="800000"/>
            <a:headEnd/>
            <a:tailEnd/>
          </a:ln>
        </p:spPr>
      </p:pic>
      <p:pic>
        <p:nvPicPr>
          <p:cNvPr id="1027" name="Picture 3" descr="testata con rosone e AQ19"/>
          <p:cNvPicPr>
            <a:picLocks noChangeAspect="1" noChangeArrowheads="1"/>
          </p:cNvPicPr>
          <p:nvPr/>
        </p:nvPicPr>
        <p:blipFill>
          <a:blip r:embed="rId5" cstate="screen">
            <a:clrChange>
              <a:clrFrom>
                <a:srgbClr val="FFFFFF"/>
              </a:clrFrom>
              <a:clrTo>
                <a:srgbClr val="FFFFFF">
                  <a:alpha val="0"/>
                </a:srgbClr>
              </a:clrTo>
            </a:clrChange>
          </a:blip>
          <a:srcRect/>
          <a:stretch>
            <a:fillRect/>
          </a:stretch>
        </p:blipFill>
        <p:spPr bwMode="auto">
          <a:xfrm rot="10800000">
            <a:off x="0" y="5131693"/>
            <a:ext cx="2412833" cy="1726307"/>
          </a:xfrm>
          <a:prstGeom prst="rect">
            <a:avLst/>
          </a:prstGeom>
          <a:noFill/>
          <a:ln w="9525">
            <a:noFill/>
            <a:miter lim="800000"/>
            <a:headEnd/>
            <a:tailEnd/>
          </a:ln>
        </p:spPr>
      </p:pic>
      <p:pic>
        <p:nvPicPr>
          <p:cNvPr id="1028" name="Picture 4" descr="testata con rosone e AQ19"/>
          <p:cNvPicPr>
            <a:picLocks noChangeAspect="1" noChangeArrowheads="1"/>
          </p:cNvPicPr>
          <p:nvPr/>
        </p:nvPicPr>
        <p:blipFill>
          <a:blip r:embed="rId6" cstate="screen"/>
          <a:srcRect/>
          <a:stretch>
            <a:fillRect/>
          </a:stretch>
        </p:blipFill>
        <p:spPr bwMode="auto">
          <a:xfrm>
            <a:off x="683568" y="332656"/>
            <a:ext cx="650631" cy="826477"/>
          </a:xfrm>
          <a:prstGeom prst="rect">
            <a:avLst/>
          </a:prstGeom>
          <a:noFill/>
          <a:ln w="9525">
            <a:noFill/>
            <a:miter lim="800000"/>
            <a:headEnd/>
            <a:tailEnd/>
          </a:ln>
        </p:spPr>
      </p:pic>
    </p:spTree>
  </p:cSld>
  <p:clrMapOvr>
    <a:masterClrMapping/>
  </p:clrMapOvr>
  <p:transition advClick="0" advTm="10016"/>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0" y="44624"/>
            <a:ext cx="9144000" cy="505368"/>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vert="horz" lIns="91440" tIns="216000" rIns="91440" bIns="0" rtlCol="0" anchor="ctr">
            <a:spAutoFit/>
          </a:bodyPr>
          <a:lstStyle/>
          <a:p>
            <a:pPr algn="ctr" fontAlgn="auto">
              <a:spcBef>
                <a:spcPts val="0"/>
              </a:spcBef>
              <a:spcAft>
                <a:spcPts val="0"/>
              </a:spcAft>
              <a:defRPr/>
            </a:pPr>
            <a:r>
              <a:rPr lang="it-IT" sz="2800" b="1" spc="300" baseline="30000" dirty="0" smtClean="0">
                <a:solidFill>
                  <a:schemeClr val="tx1">
                    <a:lumMod val="65000"/>
                    <a:lumOff val="35000"/>
                  </a:schemeClr>
                </a:solidFill>
                <a:latin typeface="Arial Black" pitchFamily="34" charset="0"/>
              </a:rPr>
              <a:t>                AQ19: IL FUTURO VIENE DA LONTANO</a:t>
            </a:r>
            <a:endParaRPr lang="it-IT" sz="2800" b="1" spc="300" baseline="30000" dirty="0">
              <a:solidFill>
                <a:schemeClr val="tx1">
                  <a:lumMod val="65000"/>
                  <a:lumOff val="35000"/>
                </a:schemeClr>
              </a:solidFill>
              <a:latin typeface="Arial Black" pitchFamily="34" charset="0"/>
            </a:endParaRPr>
          </a:p>
        </p:txBody>
      </p:sp>
      <p:sp>
        <p:nvSpPr>
          <p:cNvPr id="6" name="Rettangolo 5"/>
          <p:cNvSpPr/>
          <p:nvPr/>
        </p:nvSpPr>
        <p:spPr>
          <a:xfrm>
            <a:off x="0" y="651950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8" name="Picture 2" descr="\\RIPIANIFICAZION\Archivio\1_UFFICIO\URBANPROMO\Logo AQ19.jpg"/>
          <p:cNvPicPr>
            <a:picLocks noChangeAspect="1" noChangeArrowheads="1"/>
          </p:cNvPicPr>
          <p:nvPr/>
        </p:nvPicPr>
        <p:blipFill>
          <a:blip r:embed="rId2" cstate="screen"/>
          <a:srcRect/>
          <a:stretch>
            <a:fillRect/>
          </a:stretch>
        </p:blipFill>
        <p:spPr bwMode="auto">
          <a:xfrm>
            <a:off x="7884368" y="6168499"/>
            <a:ext cx="1202370" cy="566253"/>
          </a:xfrm>
          <a:prstGeom prst="rect">
            <a:avLst/>
          </a:prstGeom>
          <a:noFill/>
        </p:spPr>
      </p:pic>
      <p:sp>
        <p:nvSpPr>
          <p:cNvPr id="2049" name="Rectangle 1"/>
          <p:cNvSpPr>
            <a:spLocks noChangeArrowheads="1"/>
          </p:cNvSpPr>
          <p:nvPr/>
        </p:nvSpPr>
        <p:spPr bwMode="auto">
          <a:xfrm>
            <a:off x="0" y="626487"/>
            <a:ext cx="9144000" cy="59708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917700" algn="l"/>
                <a:tab pos="3060700" algn="ctr"/>
              </a:tabLst>
            </a:pPr>
            <a:r>
              <a:rPr kumimoji="0" lang="it-IT" sz="1400" b="1"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Il</a:t>
            </a:r>
            <a:r>
              <a:rPr kumimoji="0" lang="it-IT" sz="1400" b="1" i="0" u="none" strike="noStrike" cap="none" normalizeH="0" dirty="0" smtClean="0">
                <a:ln>
                  <a:noFill/>
                </a:ln>
                <a:solidFill>
                  <a:schemeClr val="tx1"/>
                </a:solidFill>
                <a:effectLst/>
                <a:latin typeface="Garamond" pitchFamily="18" charset="0"/>
                <a:ea typeface="Calibri" pitchFamily="34" charset="0"/>
                <a:cs typeface="Times New Roman" pitchFamily="18" charset="0"/>
              </a:rPr>
              <a:t> tema della CANDIDATURA</a:t>
            </a:r>
            <a:endParaRPr kumimoji="0" lang="it-IT" sz="14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Il terremoto del 6 aprile ha inferto un durissimo colpo alla comunità aquilana, causando dolorose e ingenti perdite umane, gravi e perduranti disagi morali, psichici e materiali per i cittadini, la disgregazione del tessuto comunitario, la devastazione di quello che era uno dei più estesi e pregiati centri storici d’Europa.</a:t>
            </a:r>
            <a:endParaRPr kumimoji="0" lang="it-IT" sz="13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Il lento e faticoso processo di ripresa è lungi dal lasciar intravedere esiti soddisfacenti a breve-medio termine, sopratutto in conseguenza della finora omessa emanazione da parte dello Stato della legislazione speciale che, in analoghi casi, ha patrocinato la ricostruzione di luoghi colpiti da calamità di straordinaria rilevanza. Occorre perciò qualcosa che, in aggiunta a quanto si va pianificando e realizzando, abbia la capacità di innescare un incisivo processo di irrobustimento volitivo e di accelerazione operativa: per esempio, la conquista della designazione a CAPITALE EUROPEA DELLA CULTURA per il 2019: un’opportunità pensata quale fattore di riaggregazione della comunità intorno a un progetto di ben avvertibile interesse generale, capace di rigenerare entusiasmo propositivo e operativo mediante la coltivazione di una prospettiva produttiva d'alto profilo, funzionale alla ricostruzione morale, economica e materiale del centro storico e dell'hinterland ma anche alla ricostituzione di quell'alto ruolo di rappresentanza e di servizio che viene da sempre annoverato dalla comunità regionale tra le proprie risorse d'eccellenza, in ragione dell'Aquila quale centro propulsore dell'economia e del dinamismo socio-culturale delle zone interne nonché quale principale laboratorio del pensiero innovativo e della progettualità comunitaria dell'intero Abruzzo.</a:t>
            </a:r>
            <a:endParaRPr kumimoji="0" lang="it-IT" sz="13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r>
              <a:rPr kumimoji="0" lang="it-IT" sz="1300" b="1"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Il 2019 è un anno importante, perché segnerà il decimo anniversario di quella terribile notte e per quella data la nostra ambizione è di presentarci agli  occhi dell’Europa con la nostra identità ritrovata, con il nostro centro storico rigenerato fisicamente e moralmente, con le nostre eccellenti potenzialità produttive rianimate. </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Ogni azione concorrente alla rinascita dell'Aquila corrisponde non solo all'interesse affettivo e economico dei suoi cittadini ma prima ancora al bisogno dell'intera umanità presente e futura di tutelare il proprio patrimonio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storico-culturale</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endParaRPr kumimoji="0" lang="it-IT" sz="12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917700" algn="l"/>
                <a:tab pos="3060700" algn="ctr"/>
              </a:tabLst>
            </a:pPr>
            <a:r>
              <a:rPr kumimoji="0" lang="it-IT" sz="1400" b="1"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IL COMITATO PROMOTORE</a:t>
            </a:r>
            <a:r>
              <a:rPr lang="it-IT" sz="1400" dirty="0" smtClean="0">
                <a:latin typeface="Garamond" pitchFamily="18" charset="0"/>
                <a:cs typeface="Arial" pitchFamily="34" charset="0"/>
              </a:rPr>
              <a:t> - </a:t>
            </a:r>
            <a:r>
              <a:rPr kumimoji="0" lang="it-IT" sz="1200" b="1"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Gli enti pubblici e privati che partecipano alla candidatura</a:t>
            </a:r>
            <a:endParaRPr kumimoji="0" lang="it-IT" sz="12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La città dell’Aquila è ufficialmente candidata a Capitale della Cultura Europea per il 2019. Il 19 settembre il Documento di candidatura, frutto di un’azione di ascolto e di partecipazione del territorio, è stato depositato al MIBAC. Il 20 settembre è stato presentato alla cittadinanza. Lo stesso giorno si è insediato il Comitato promotore di AQ19, voluto dal Sindaco Massimo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Cialente</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A presiedere il Comitato è la senatrice Stefania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Pezzopane</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mentre il coordinatore della candidatura è il dott. Errico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Centofanti</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Allo stato attuale al Comitato promotore hanno aderito diversi enti ed istituzioni privati, tra cui citiamo la Regione Abruzzo, le quattro province abruzzesi, i comuni del cratere e del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Comitatus</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a:t>
            </a:r>
            <a:r>
              <a:rPr kumimoji="0" lang="it-IT" sz="1300" b="0" i="0" u="none" strike="noStrike" cap="none" normalizeH="0" baseline="0" dirty="0" err="1" smtClean="0">
                <a:ln>
                  <a:noFill/>
                </a:ln>
                <a:solidFill>
                  <a:schemeClr val="tx1"/>
                </a:solidFill>
                <a:effectLst/>
                <a:latin typeface="Garamond" pitchFamily="18" charset="0"/>
                <a:ea typeface="Calibri" pitchFamily="34" charset="0"/>
                <a:cs typeface="Times New Roman" pitchFamily="18" charset="0"/>
              </a:rPr>
              <a:t>aquilanus</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 oltre a diverse associazioni di categoria e istituzioni culturali.</a:t>
            </a:r>
            <a:endParaRPr kumimoji="0" lang="it-IT" sz="1300" b="0" i="0" u="none" strike="noStrike" cap="none" normalizeH="0" baseline="0" dirty="0" smtClean="0">
              <a:ln>
                <a:noFill/>
              </a:ln>
              <a:solidFill>
                <a:schemeClr val="tx1"/>
              </a:solidFill>
              <a:effectLst/>
              <a:latin typeface="Garamond"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endParaRPr lang="it-IT" sz="1300" dirty="0" smtClean="0">
              <a:latin typeface="Garamond"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917700" algn="l"/>
                <a:tab pos="3060700" algn="ctr"/>
              </a:tabLst>
            </a:pPr>
            <a:r>
              <a:rPr lang="it-IT" sz="1300" dirty="0" smtClean="0">
                <a:latin typeface="Garamond" pitchFamily="18" charset="0"/>
                <a:ea typeface="Calibri" pitchFamily="34" charset="0"/>
                <a:cs typeface="Times New Roman" pitchFamily="18" charset="0"/>
              </a:rPr>
              <a:t>S</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rPr>
              <a:t>ito ufficiale: </a:t>
            </a:r>
            <a:r>
              <a:rPr kumimoji="0" lang="it-IT" sz="1300" b="0" i="0" u="none" strike="noStrike" cap="none" normalizeH="0" baseline="0" dirty="0" smtClean="0">
                <a:ln>
                  <a:noFill/>
                </a:ln>
                <a:solidFill>
                  <a:schemeClr val="tx1"/>
                </a:solidFill>
                <a:effectLst/>
                <a:latin typeface="Garamond" pitchFamily="18" charset="0"/>
                <a:ea typeface="Calibri" pitchFamily="34" charset="0"/>
                <a:cs typeface="Times New Roman" pitchFamily="18" charset="0"/>
                <a:hlinkClick r:id="rId3"/>
              </a:rPr>
              <a:t>http://www.laquilacapitale.eu/</a:t>
            </a:r>
            <a:r>
              <a:rPr kumimoji="0" lang="it-IT" sz="1300" b="0" i="0" u="none" strike="noStrike" cap="none" normalizeH="0" baseline="0" dirty="0" smtClean="0">
                <a:ln>
                  <a:noFill/>
                </a:ln>
                <a:solidFill>
                  <a:schemeClr val="tx1"/>
                </a:solidFill>
                <a:effectLst/>
                <a:latin typeface="Garamond" pitchFamily="18" charset="0"/>
                <a:cs typeface="Arial" pitchFamily="34" charset="0"/>
              </a:rPr>
              <a:t> </a:t>
            </a:r>
          </a:p>
        </p:txBody>
      </p:sp>
      <p:pic>
        <p:nvPicPr>
          <p:cNvPr id="11" name="Picture 2" descr="\\RIPIANIFICAZION\Archivio\1_UFFICIO\URBANPROMO\Logo AQ19.jpg"/>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0" y="0"/>
            <a:ext cx="1907704" cy="898430"/>
          </a:xfrm>
          <a:prstGeom prst="rect">
            <a:avLst/>
          </a:prstGeom>
          <a:noFill/>
        </p:spPr>
      </p:pic>
    </p:spTree>
  </p:cSld>
  <p:clrMapOvr>
    <a:masterClrMapping/>
  </p:clrMapOvr>
  <p:transition advClick="0" advTm="30000">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0" y="214313"/>
            <a:ext cx="9144000" cy="505368"/>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vert="horz" lIns="91440" tIns="216000" rIns="91440" bIns="0" rtlCol="0" anchor="ctr">
            <a:spAutoFit/>
          </a:bodyPr>
          <a:lstStyle/>
          <a:p>
            <a:pPr algn="ctr" fontAlgn="auto">
              <a:spcBef>
                <a:spcPts val="0"/>
              </a:spcBef>
              <a:spcAft>
                <a:spcPts val="0"/>
              </a:spcAft>
              <a:defRPr/>
            </a:pPr>
            <a:r>
              <a:rPr lang="it-IT" sz="2800" b="1" spc="300" baseline="30000" dirty="0" smtClean="0">
                <a:solidFill>
                  <a:schemeClr val="tx1">
                    <a:lumMod val="65000"/>
                    <a:lumOff val="35000"/>
                  </a:schemeClr>
                </a:solidFill>
                <a:latin typeface="Arial Black" pitchFamily="34" charset="0"/>
              </a:rPr>
              <a:t>LA GOVERNANCE DELLA RICOSTRUZIONE</a:t>
            </a:r>
            <a:endParaRPr lang="it-IT" sz="2800" b="1" spc="300" baseline="30000" dirty="0">
              <a:solidFill>
                <a:schemeClr val="tx1">
                  <a:lumMod val="65000"/>
                  <a:lumOff val="35000"/>
                </a:schemeClr>
              </a:solidFill>
              <a:latin typeface="Arial Black" pitchFamily="34" charset="0"/>
            </a:endParaRPr>
          </a:p>
        </p:txBody>
      </p:sp>
      <p:grpSp>
        <p:nvGrpSpPr>
          <p:cNvPr id="2" name="Gruppo 8"/>
          <p:cNvGrpSpPr/>
          <p:nvPr/>
        </p:nvGrpSpPr>
        <p:grpSpPr>
          <a:xfrm>
            <a:off x="0" y="6168499"/>
            <a:ext cx="9144000" cy="572869"/>
            <a:chOff x="0" y="6102329"/>
            <a:chExt cx="9144000" cy="572869"/>
          </a:xfrm>
        </p:grpSpPr>
        <p:sp>
          <p:nvSpPr>
            <p:cNvPr id="6" name="Rettangolo 5"/>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8" name="Picture 2" descr="\\RIPIANIFICAZION\Archivio\1_UFFICIO\URBANPROMO\Logo AQ19.jpg"/>
            <p:cNvPicPr>
              <a:picLocks noChangeAspect="1" noChangeArrowheads="1"/>
            </p:cNvPicPr>
            <p:nvPr/>
          </p:nvPicPr>
          <p:blipFill>
            <a:blip r:embed="rId2" cstate="screen"/>
            <a:srcRect/>
            <a:stretch>
              <a:fillRect/>
            </a:stretch>
          </p:blipFill>
          <p:spPr bwMode="auto">
            <a:xfrm>
              <a:off x="7884368" y="6102329"/>
              <a:ext cx="1202370" cy="566253"/>
            </a:xfrm>
            <a:prstGeom prst="rect">
              <a:avLst/>
            </a:prstGeom>
            <a:noFill/>
          </p:spPr>
        </p:pic>
        <p:pic>
          <p:nvPicPr>
            <p:cNvPr id="7" name="Picture 4" descr="testata con rosone e AQ19"/>
            <p:cNvPicPr>
              <a:picLocks noChangeAspect="1" noChangeArrowheads="1"/>
            </p:cNvPicPr>
            <p:nvPr/>
          </p:nvPicPr>
          <p:blipFill>
            <a:blip r:embed="rId3" cstate="screen"/>
            <a:srcRect/>
            <a:stretch>
              <a:fillRect/>
            </a:stretch>
          </p:blipFill>
          <p:spPr bwMode="auto">
            <a:xfrm>
              <a:off x="179512" y="6136176"/>
              <a:ext cx="424337" cy="539022"/>
            </a:xfrm>
            <a:prstGeom prst="rect">
              <a:avLst/>
            </a:prstGeom>
            <a:noFill/>
            <a:ln w="9525">
              <a:noFill/>
              <a:miter lim="800000"/>
              <a:headEnd/>
              <a:tailEnd/>
            </a:ln>
          </p:spPr>
        </p:pic>
      </p:grpSp>
      <p:pic>
        <p:nvPicPr>
          <p:cNvPr id="64515" name="Picture 3"/>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0" y="1268760"/>
            <a:ext cx="9172511" cy="4344874"/>
          </a:xfrm>
          <a:prstGeom prst="rect">
            <a:avLst/>
          </a:prstGeom>
          <a:noFill/>
          <a:ln w="9525">
            <a:noFill/>
            <a:miter lim="800000"/>
            <a:headEnd/>
            <a:tailEnd/>
          </a:ln>
        </p:spPr>
      </p:pic>
    </p:spTree>
  </p:cSld>
  <p:clrMapOvr>
    <a:masterClrMapping/>
  </p:clrMapOvr>
  <p:transition advClick="0" advTm="10000">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chemino fasi.jpg"/>
          <p:cNvPicPr>
            <a:picLocks noChangeAspect="1"/>
          </p:cNvPicPr>
          <p:nvPr/>
        </p:nvPicPr>
        <p:blipFill>
          <a:blip r:embed="rId2" cstate="screen"/>
          <a:stretch>
            <a:fillRect/>
          </a:stretch>
        </p:blipFill>
        <p:spPr>
          <a:xfrm>
            <a:off x="6717824" y="1089708"/>
            <a:ext cx="1568951" cy="5306427"/>
          </a:xfrm>
          <a:prstGeom prst="rect">
            <a:avLst/>
          </a:prstGeom>
        </p:spPr>
      </p:pic>
      <p:sp>
        <p:nvSpPr>
          <p:cNvPr id="5" name="CasellaDiTesto 4"/>
          <p:cNvSpPr txBox="1"/>
          <p:nvPr/>
        </p:nvSpPr>
        <p:spPr>
          <a:xfrm rot="16200000">
            <a:off x="6088716" y="3318545"/>
            <a:ext cx="5000661" cy="400110"/>
          </a:xfrm>
          <a:prstGeom prst="rect">
            <a:avLst/>
          </a:prstGeom>
          <a:noFill/>
        </p:spPr>
        <p:txBody>
          <a:bodyPr wrap="square" rtlCol="0">
            <a:spAutoFit/>
          </a:bodyPr>
          <a:lstStyle/>
          <a:p>
            <a:pPr algn="ctr"/>
            <a:r>
              <a:rPr lang="it-IT" sz="2000" b="1" spc="600" dirty="0" smtClean="0">
                <a:latin typeface="Garamond" pitchFamily="18" charset="0"/>
                <a:cs typeface="Arial" pitchFamily="34" charset="0"/>
              </a:rPr>
              <a:t>LE FASI FUNZIONALI</a:t>
            </a:r>
          </a:p>
        </p:txBody>
      </p:sp>
      <p:sp>
        <p:nvSpPr>
          <p:cNvPr id="8" name="Rettangolo 7"/>
          <p:cNvSpPr/>
          <p:nvPr/>
        </p:nvSpPr>
        <p:spPr>
          <a:xfrm>
            <a:off x="0" y="651950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9"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68499"/>
            <a:ext cx="1202370" cy="566253"/>
          </a:xfrm>
          <a:prstGeom prst="rect">
            <a:avLst/>
          </a:prstGeom>
          <a:noFill/>
        </p:spPr>
      </p:pic>
      <p:sp>
        <p:nvSpPr>
          <p:cNvPr id="11" name="CasellaDiTesto 10"/>
          <p:cNvSpPr txBox="1"/>
          <p:nvPr/>
        </p:nvSpPr>
        <p:spPr>
          <a:xfrm>
            <a:off x="0" y="70684"/>
            <a:ext cx="9144000" cy="792626"/>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vert="horz" lIns="91440" tIns="216000" rIns="91440" bIns="0" rtlCol="0" anchor="ctr">
            <a:spAutoFit/>
          </a:bodyPr>
          <a:lstStyle/>
          <a:p>
            <a:pPr algn="ctr" fontAlgn="auto">
              <a:spcBef>
                <a:spcPts val="0"/>
              </a:spcBef>
              <a:spcAft>
                <a:spcPts val="0"/>
              </a:spcAft>
              <a:defRPr/>
            </a:pPr>
            <a:r>
              <a:rPr lang="it-IT" sz="2800" b="1" spc="300" baseline="30000" dirty="0">
                <a:solidFill>
                  <a:schemeClr val="tx1">
                    <a:lumMod val="65000"/>
                    <a:lumOff val="35000"/>
                  </a:schemeClr>
                </a:solidFill>
                <a:latin typeface="Arial Black" pitchFamily="34" charset="0"/>
              </a:rPr>
              <a:t>Il modello di </a:t>
            </a:r>
            <a:r>
              <a:rPr lang="it-IT" sz="2800" b="1" spc="300" baseline="30000" dirty="0" smtClean="0">
                <a:solidFill>
                  <a:schemeClr val="tx1">
                    <a:lumMod val="65000"/>
                    <a:lumOff val="35000"/>
                  </a:schemeClr>
                </a:solidFill>
                <a:latin typeface="Arial Black" pitchFamily="34" charset="0"/>
              </a:rPr>
              <a:t>Piano di Ricostruzione dei centri storici di L’Aquila e Frazioni (PdR) </a:t>
            </a:r>
            <a:r>
              <a:rPr lang="it-IT" sz="2800" b="1" spc="300" baseline="30000" dirty="0">
                <a:solidFill>
                  <a:schemeClr val="tx1">
                    <a:lumMod val="65000"/>
                    <a:lumOff val="35000"/>
                  </a:schemeClr>
                </a:solidFill>
                <a:latin typeface="Arial Black" pitchFamily="34" charset="0"/>
              </a:rPr>
              <a:t>adottato dal Comune di L’Aquila</a:t>
            </a:r>
          </a:p>
        </p:txBody>
      </p:sp>
      <p:sp>
        <p:nvSpPr>
          <p:cNvPr id="2" name="CasellaDiTesto 1"/>
          <p:cNvSpPr txBox="1"/>
          <p:nvPr/>
        </p:nvSpPr>
        <p:spPr>
          <a:xfrm>
            <a:off x="179512" y="980728"/>
            <a:ext cx="6480720" cy="5863144"/>
          </a:xfrm>
          <a:prstGeom prst="rect">
            <a:avLst/>
          </a:prstGeom>
          <a:noFill/>
        </p:spPr>
        <p:txBody>
          <a:bodyPr wrap="square" numCol="1" rtlCol="0">
            <a:spAutoFit/>
          </a:bodyPr>
          <a:lstStyle/>
          <a:p>
            <a:pPr>
              <a:lnSpc>
                <a:spcPct val="150000"/>
              </a:lnSpc>
            </a:pPr>
            <a:r>
              <a:rPr lang="it-IT" sz="1600" dirty="0" smtClean="0">
                <a:latin typeface="Arial Black" pitchFamily="34" charset="0"/>
              </a:rPr>
              <a:t>Un approccio flessibile che privilegia, ove possibile,  la prefigurazione urbanistica e territoriale vigente</a:t>
            </a:r>
          </a:p>
          <a:p>
            <a:pPr algn="just">
              <a:lnSpc>
                <a:spcPct val="150000"/>
              </a:lnSpc>
            </a:pPr>
            <a:r>
              <a:rPr lang="it-IT" dirty="0" smtClean="0">
                <a:latin typeface="Arial" pitchFamily="34" charset="0"/>
                <a:cs typeface="Arial" pitchFamily="34" charset="0"/>
              </a:rPr>
              <a:t>Il Comune  di L’Aquila ha ritenuto che la facilitazione del </a:t>
            </a:r>
            <a:r>
              <a:rPr lang="it-IT" b="1" dirty="0" smtClean="0">
                <a:latin typeface="Arial" pitchFamily="34" charset="0"/>
                <a:cs typeface="Arial" pitchFamily="34" charset="0"/>
              </a:rPr>
              <a:t>RIENTRO DELLE POPOLAZIONI</a:t>
            </a:r>
            <a:r>
              <a:rPr lang="it-IT" dirty="0" smtClean="0">
                <a:latin typeface="Arial" pitchFamily="34" charset="0"/>
                <a:cs typeface="Arial" pitchFamily="34" charset="0"/>
              </a:rPr>
              <a:t> nelle abitazioni dovesse essere perseguita in via prioritaria favorendo, ove possibile, la </a:t>
            </a:r>
            <a:r>
              <a:rPr lang="it-IT" sz="2000" b="1" dirty="0" smtClean="0">
                <a:solidFill>
                  <a:srgbClr val="FF9900"/>
                </a:solidFill>
                <a:latin typeface="Arial" pitchFamily="34" charset="0"/>
                <a:cs typeface="Arial" pitchFamily="34" charset="0"/>
              </a:rPr>
              <a:t>diretta e libera azione di recupero e risanamento degli edifici danneggiati </a:t>
            </a:r>
            <a:r>
              <a:rPr lang="it-IT" dirty="0" smtClean="0">
                <a:latin typeface="Arial" pitchFamily="34" charset="0"/>
                <a:cs typeface="Arial" pitchFamily="34" charset="0"/>
              </a:rPr>
              <a:t>laddove si fossero riscontrate </a:t>
            </a:r>
            <a:r>
              <a:rPr lang="it-IT" sz="2000" b="1" dirty="0" smtClean="0">
                <a:solidFill>
                  <a:srgbClr val="FF9900"/>
                </a:solidFill>
                <a:latin typeface="Arial" pitchFamily="34" charset="0"/>
                <a:cs typeface="Arial" pitchFamily="34" charset="0"/>
              </a:rPr>
              <a:t>conformità urbanistica e sufficienti condizioni di ripristino </a:t>
            </a:r>
            <a:r>
              <a:rPr lang="it-IT" dirty="0" smtClean="0">
                <a:latin typeface="Arial" pitchFamily="34" charset="0"/>
                <a:cs typeface="Arial" pitchFamily="34" charset="0"/>
              </a:rPr>
              <a:t>di funzionalità e </a:t>
            </a:r>
            <a:r>
              <a:rPr lang="it-IT" dirty="0" err="1" smtClean="0">
                <a:latin typeface="Arial" pitchFamily="34" charset="0"/>
                <a:cs typeface="Arial" pitchFamily="34" charset="0"/>
              </a:rPr>
              <a:t>reinsediamento</a:t>
            </a:r>
            <a:r>
              <a:rPr lang="it-IT" dirty="0" smtClean="0">
                <a:latin typeface="Arial" pitchFamily="34" charset="0"/>
                <a:cs typeface="Arial" pitchFamily="34" charset="0"/>
              </a:rPr>
              <a:t> delle attività presenti prima del sisma, a condizione che tali interventi, anticipatori rispetto ad interventi di più ampia portata urbanistica, non contrastassero con le linee di indirizzo strategico della ripianificazione del territorio.</a:t>
            </a:r>
          </a:p>
          <a:p>
            <a:endParaRPr lang="it-IT" dirty="0"/>
          </a:p>
        </p:txBody>
      </p:sp>
    </p:spTree>
  </p:cSld>
  <p:clrMapOvr>
    <a:masterClrMapping/>
  </p:clrMapOvr>
  <p:transition advClick="0" advTm="10000">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2" cstate="screen"/>
          <a:srcRect/>
          <a:stretch>
            <a:fillRect/>
          </a:stretch>
        </p:blipFill>
        <p:spPr bwMode="auto">
          <a:xfrm>
            <a:off x="4745882" y="2241344"/>
            <a:ext cx="4392488" cy="4284000"/>
          </a:xfrm>
          <a:prstGeom prst="rect">
            <a:avLst/>
          </a:prstGeom>
          <a:noFill/>
          <a:ln w="9525">
            <a:noFill/>
            <a:miter lim="800000"/>
            <a:headEnd/>
            <a:tailEnd/>
          </a:ln>
        </p:spPr>
      </p:pic>
      <p:sp>
        <p:nvSpPr>
          <p:cNvPr id="2" name="CasellaDiTesto 1"/>
          <p:cNvSpPr txBox="1"/>
          <p:nvPr/>
        </p:nvSpPr>
        <p:spPr>
          <a:xfrm>
            <a:off x="0" y="260350"/>
            <a:ext cx="9144000" cy="936255"/>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tIns="216000" bIns="0">
            <a:spAutoFit/>
          </a:bodyPr>
          <a:lstStyle/>
          <a:p>
            <a:pPr algn="ctr"/>
            <a:r>
              <a:rPr lang="it-IT" sz="2800" b="1" spc="300" baseline="30000" dirty="0">
                <a:solidFill>
                  <a:schemeClr val="tx1">
                    <a:lumMod val="65000"/>
                    <a:lumOff val="35000"/>
                  </a:schemeClr>
                </a:solidFill>
                <a:latin typeface="Arial Black" pitchFamily="34" charset="0"/>
              </a:rPr>
              <a:t>L’architettura del </a:t>
            </a:r>
            <a:r>
              <a:rPr lang="it-IT" sz="2800" b="1" spc="300" baseline="30000" dirty="0" err="1" smtClean="0">
                <a:solidFill>
                  <a:schemeClr val="tx1">
                    <a:lumMod val="65000"/>
                    <a:lumOff val="35000"/>
                  </a:schemeClr>
                </a:solidFill>
                <a:latin typeface="Arial Black" pitchFamily="34" charset="0"/>
              </a:rPr>
              <a:t>PdR</a:t>
            </a:r>
            <a:r>
              <a:rPr lang="it-IT" sz="2800" b="1" spc="300" baseline="30000" dirty="0" smtClean="0">
                <a:solidFill>
                  <a:schemeClr val="tx1">
                    <a:lumMod val="65000"/>
                    <a:lumOff val="35000"/>
                  </a:schemeClr>
                </a:solidFill>
                <a:latin typeface="Arial Black" pitchFamily="34" charset="0"/>
              </a:rPr>
              <a:t>:</a:t>
            </a:r>
            <a:r>
              <a:rPr lang="it-IT" sz="2800" b="1" spc="300" dirty="0" smtClean="0">
                <a:solidFill>
                  <a:schemeClr val="tx1">
                    <a:lumMod val="65000"/>
                    <a:lumOff val="35000"/>
                  </a:schemeClr>
                </a:solidFill>
                <a:latin typeface="Arial Black" pitchFamily="34" charset="0"/>
              </a:rPr>
              <a:t> </a:t>
            </a:r>
            <a:r>
              <a:rPr lang="it-IT" sz="2800" b="1" spc="300" baseline="30000" dirty="0" smtClean="0">
                <a:solidFill>
                  <a:schemeClr val="tx1">
                    <a:lumMod val="65000"/>
                    <a:lumOff val="35000"/>
                  </a:schemeClr>
                </a:solidFill>
                <a:latin typeface="Arial Black" pitchFamily="34" charset="0"/>
              </a:rPr>
              <a:t>le “Linee di indirizzo strategico e </a:t>
            </a:r>
            <a:r>
              <a:rPr lang="it-IT" sz="2800" b="1" spc="300" baseline="30000" dirty="0">
                <a:solidFill>
                  <a:schemeClr val="tx1">
                    <a:lumMod val="65000"/>
                    <a:lumOff val="35000"/>
                  </a:schemeClr>
                </a:solidFill>
                <a:latin typeface="Arial Black" pitchFamily="34" charset="0"/>
              </a:rPr>
              <a:t>l'attuazione </a:t>
            </a:r>
            <a:r>
              <a:rPr lang="it-IT" sz="2800" b="1" spc="300" baseline="30000" dirty="0" smtClean="0">
                <a:solidFill>
                  <a:schemeClr val="tx1">
                    <a:lumMod val="65000"/>
                    <a:lumOff val="35000"/>
                  </a:schemeClr>
                </a:solidFill>
                <a:latin typeface="Arial Black" pitchFamily="34" charset="0"/>
              </a:rPr>
              <a:t>per stralci”</a:t>
            </a:r>
            <a:endParaRPr lang="it-IT" sz="2800" b="1" spc="300" baseline="30000" dirty="0">
              <a:solidFill>
                <a:schemeClr val="tx1">
                  <a:lumMod val="65000"/>
                  <a:lumOff val="35000"/>
                </a:schemeClr>
              </a:solidFill>
              <a:latin typeface="Arial Black" pitchFamily="34" charset="0"/>
            </a:endParaRPr>
          </a:p>
        </p:txBody>
      </p:sp>
      <p:sp>
        <p:nvSpPr>
          <p:cNvPr id="3" name="Rettangolo 2"/>
          <p:cNvSpPr/>
          <p:nvPr/>
        </p:nvSpPr>
        <p:spPr>
          <a:xfrm>
            <a:off x="179512" y="1557338"/>
            <a:ext cx="8501063" cy="5173724"/>
          </a:xfrm>
          <a:prstGeom prst="rect">
            <a:avLst/>
          </a:prstGeom>
        </p:spPr>
        <p:txBody>
          <a:bodyPr>
            <a:spAutoFit/>
          </a:bodyPr>
          <a:lstStyle/>
          <a:p>
            <a:pPr>
              <a:lnSpc>
                <a:spcPct val="120000"/>
              </a:lnSpc>
            </a:pPr>
            <a:r>
              <a:rPr lang="it-IT" b="1" dirty="0" smtClean="0">
                <a:latin typeface="Arial" charset="0"/>
                <a:cs typeface="Arial" charset="0"/>
              </a:rPr>
              <a:t>IL</a:t>
            </a:r>
            <a:r>
              <a:rPr lang="it-IT" sz="1700" dirty="0" smtClean="0">
                <a:latin typeface="Arial" charset="0"/>
                <a:cs typeface="Arial" charset="0"/>
              </a:rPr>
              <a:t> </a:t>
            </a:r>
            <a:r>
              <a:rPr lang="it-IT" b="1" dirty="0" smtClean="0">
                <a:latin typeface="Arial" charset="0"/>
                <a:cs typeface="Arial" charset="0"/>
              </a:rPr>
              <a:t>PIANO </a:t>
            </a:r>
            <a:r>
              <a:rPr lang="it-IT" b="1" dirty="0" err="1">
                <a:latin typeface="Arial" charset="0"/>
                <a:cs typeface="Arial" charset="0"/>
              </a:rPr>
              <a:t>DI</a:t>
            </a:r>
            <a:r>
              <a:rPr lang="it-IT" b="1" dirty="0">
                <a:latin typeface="Arial" charset="0"/>
                <a:cs typeface="Arial" charset="0"/>
              </a:rPr>
              <a:t> RICOSTRUZIONE DEI CENTRI STORICI DEL CAPOLUOGO E DELLE FRAZIONI </a:t>
            </a:r>
            <a:r>
              <a:rPr lang="it-IT" b="1" dirty="0" err="1">
                <a:latin typeface="Arial" charset="0"/>
                <a:cs typeface="Arial" charset="0"/>
              </a:rPr>
              <a:t>DI</a:t>
            </a:r>
            <a:r>
              <a:rPr lang="it-IT" b="1" dirty="0">
                <a:latin typeface="Arial" charset="0"/>
                <a:cs typeface="Arial" charset="0"/>
              </a:rPr>
              <a:t> L’AQUILA</a:t>
            </a:r>
            <a:r>
              <a:rPr lang="it-IT" dirty="0">
                <a:latin typeface="Arial" charset="0"/>
                <a:cs typeface="Arial" charset="0"/>
              </a:rPr>
              <a:t> </a:t>
            </a:r>
            <a:r>
              <a:rPr lang="it-IT" dirty="0" smtClean="0">
                <a:latin typeface="Arial" charset="0"/>
                <a:cs typeface="Arial" charset="0"/>
              </a:rPr>
              <a:t>si articola in</a:t>
            </a:r>
            <a:r>
              <a:rPr lang="it-IT" sz="1700" dirty="0" smtClean="0">
                <a:latin typeface="Arial" charset="0"/>
                <a:cs typeface="Arial" charset="0"/>
              </a:rPr>
              <a:t>:</a:t>
            </a:r>
          </a:p>
          <a:p>
            <a:pPr>
              <a:lnSpc>
                <a:spcPct val="120000"/>
              </a:lnSpc>
            </a:pPr>
            <a:endParaRPr lang="it-IT" sz="1700" dirty="0" smtClean="0">
              <a:latin typeface="Arial" charset="0"/>
              <a:cs typeface="Arial" charset="0"/>
            </a:endParaRPr>
          </a:p>
          <a:p>
            <a:pPr>
              <a:lnSpc>
                <a:spcPct val="120000"/>
              </a:lnSpc>
            </a:pPr>
            <a:r>
              <a:rPr lang="it-IT" b="1" dirty="0" smtClean="0">
                <a:latin typeface="Arial Black" pitchFamily="34" charset="0"/>
                <a:cs typeface="Arial" charset="0"/>
              </a:rPr>
              <a:t>1.Linee di indirizzo strategico</a:t>
            </a:r>
            <a:endParaRPr lang="it-IT" b="1" dirty="0">
              <a:latin typeface="Arial Black" pitchFamily="34" charset="0"/>
              <a:cs typeface="Arial" charset="0"/>
            </a:endParaRPr>
          </a:p>
          <a:p>
            <a:r>
              <a:rPr lang="it-IT" sz="1400" i="1" dirty="0" smtClean="0">
                <a:latin typeface="Arial" pitchFamily="34" charset="0"/>
                <a:cs typeface="Arial" pitchFamily="34" charset="0"/>
              </a:rPr>
              <a:t>Parte </a:t>
            </a:r>
            <a:r>
              <a:rPr lang="it-IT" sz="1400" i="1" dirty="0" err="1" smtClean="0">
                <a:latin typeface="Arial" pitchFamily="34" charset="0"/>
                <a:cs typeface="Arial" pitchFamily="34" charset="0"/>
              </a:rPr>
              <a:t>I_</a:t>
            </a:r>
            <a:r>
              <a:rPr lang="it-IT" sz="1400" dirty="0" err="1" smtClean="0">
                <a:latin typeface="Arial" pitchFamily="34" charset="0"/>
                <a:cs typeface="Arial" pitchFamily="34" charset="0"/>
              </a:rPr>
              <a:t>Linee</a:t>
            </a:r>
            <a:r>
              <a:rPr lang="it-IT" sz="1400" dirty="0" smtClean="0">
                <a:latin typeface="Arial" pitchFamily="34" charset="0"/>
                <a:cs typeface="Arial" pitchFamily="34" charset="0"/>
              </a:rPr>
              <a:t> di indirizzo strategico </a:t>
            </a:r>
            <a:r>
              <a:rPr lang="it-IT" sz="1400" i="1" dirty="0" smtClean="0">
                <a:latin typeface="Arial" pitchFamily="34" charset="0"/>
                <a:cs typeface="Arial" pitchFamily="34" charset="0"/>
              </a:rPr>
              <a:t>- </a:t>
            </a:r>
            <a:r>
              <a:rPr lang="it-IT" sz="1400" dirty="0" smtClean="0">
                <a:latin typeface="Arial" pitchFamily="34" charset="0"/>
                <a:cs typeface="Arial" pitchFamily="34" charset="0"/>
              </a:rPr>
              <a:t>Aspetti generali</a:t>
            </a:r>
            <a:endParaRPr lang="it-IT" sz="1400" dirty="0">
              <a:latin typeface="Arial" pitchFamily="34" charset="0"/>
              <a:cs typeface="Arial" pitchFamily="34" charset="0"/>
            </a:endParaRPr>
          </a:p>
          <a:p>
            <a:r>
              <a:rPr lang="it-IT" sz="1400" i="1" dirty="0" smtClean="0">
                <a:latin typeface="Arial" pitchFamily="34" charset="0"/>
                <a:cs typeface="Arial" pitchFamily="34" charset="0"/>
              </a:rPr>
              <a:t>Parte II</a:t>
            </a:r>
            <a:r>
              <a:rPr lang="it-IT" sz="1400" dirty="0" smtClean="0">
                <a:latin typeface="Arial" pitchFamily="34" charset="0"/>
                <a:cs typeface="Arial" pitchFamily="34" charset="0"/>
              </a:rPr>
              <a:t>_Le </a:t>
            </a:r>
            <a:r>
              <a:rPr lang="it-IT" sz="1400" dirty="0">
                <a:latin typeface="Arial" pitchFamily="34" charset="0"/>
                <a:cs typeface="Arial" pitchFamily="34" charset="0"/>
              </a:rPr>
              <a:t>attività preliminari</a:t>
            </a:r>
          </a:p>
          <a:p>
            <a:r>
              <a:rPr lang="it-IT" sz="1400" i="1" dirty="0" smtClean="0">
                <a:latin typeface="Arial" pitchFamily="34" charset="0"/>
                <a:cs typeface="Arial" pitchFamily="34" charset="0"/>
              </a:rPr>
              <a:t>Parte III </a:t>
            </a:r>
            <a:r>
              <a:rPr lang="it-IT" sz="1400" dirty="0" smtClean="0">
                <a:latin typeface="Arial" pitchFamily="34" charset="0"/>
                <a:cs typeface="Arial" pitchFamily="34" charset="0"/>
              </a:rPr>
              <a:t>_Contenuti </a:t>
            </a:r>
            <a:r>
              <a:rPr lang="it-IT" sz="1400" dirty="0">
                <a:latin typeface="Arial" pitchFamily="34" charset="0"/>
                <a:cs typeface="Arial" pitchFamily="34" charset="0"/>
              </a:rPr>
              <a:t>del Piano di </a:t>
            </a:r>
            <a:r>
              <a:rPr lang="it-IT" sz="1400" dirty="0" smtClean="0">
                <a:latin typeface="Arial" pitchFamily="34" charset="0"/>
                <a:cs typeface="Arial" pitchFamily="34" charset="0"/>
              </a:rPr>
              <a:t>ricostruzione </a:t>
            </a:r>
          </a:p>
          <a:p>
            <a:r>
              <a:rPr lang="it-IT" sz="1400" dirty="0" smtClean="0">
                <a:latin typeface="Arial" pitchFamily="34" charset="0"/>
                <a:cs typeface="Arial" pitchFamily="34" charset="0"/>
              </a:rPr>
              <a:t>(con la stima di massima dei costi degli interventi)</a:t>
            </a:r>
            <a:endParaRPr lang="it-IT" sz="1400" dirty="0">
              <a:latin typeface="Arial" pitchFamily="34" charset="0"/>
              <a:cs typeface="Arial" pitchFamily="34" charset="0"/>
            </a:endParaRPr>
          </a:p>
          <a:p>
            <a:r>
              <a:rPr lang="it-IT" sz="1400" i="1" dirty="0" smtClean="0">
                <a:latin typeface="Arial" pitchFamily="34" charset="0"/>
                <a:cs typeface="Arial" pitchFamily="34" charset="0"/>
              </a:rPr>
              <a:t>Parte IV</a:t>
            </a:r>
            <a:r>
              <a:rPr lang="it-IT" sz="1400" dirty="0" smtClean="0">
                <a:latin typeface="Arial" pitchFamily="34" charset="0"/>
                <a:cs typeface="Arial" pitchFamily="34" charset="0"/>
              </a:rPr>
              <a:t>_ Applicazione </a:t>
            </a:r>
            <a:r>
              <a:rPr lang="it-IT" sz="1400" dirty="0">
                <a:latin typeface="Arial" pitchFamily="34" charset="0"/>
                <a:cs typeface="Arial" pitchFamily="34" charset="0"/>
              </a:rPr>
              <a:t>delle disposizioni urbanistiche </a:t>
            </a:r>
            <a:endParaRPr lang="it-IT" sz="1400" dirty="0" smtClean="0">
              <a:latin typeface="Arial" pitchFamily="34" charset="0"/>
              <a:cs typeface="Arial" pitchFamily="34" charset="0"/>
            </a:endParaRPr>
          </a:p>
          <a:p>
            <a:r>
              <a:rPr lang="it-IT" sz="1400" dirty="0" smtClean="0">
                <a:latin typeface="Arial" pitchFamily="34" charset="0"/>
                <a:cs typeface="Arial" pitchFamily="34" charset="0"/>
              </a:rPr>
              <a:t>vigenti </a:t>
            </a:r>
            <a:r>
              <a:rPr lang="it-IT" sz="1400" dirty="0">
                <a:latin typeface="Arial" pitchFamily="34" charset="0"/>
                <a:cs typeface="Arial" pitchFamily="34" charset="0"/>
              </a:rPr>
              <a:t>ed indirizzi per la redazione di piani e </a:t>
            </a:r>
            <a:endParaRPr lang="it-IT" sz="1400" dirty="0" smtClean="0">
              <a:latin typeface="Arial" pitchFamily="34" charset="0"/>
              <a:cs typeface="Arial" pitchFamily="34" charset="0"/>
            </a:endParaRPr>
          </a:p>
          <a:p>
            <a:r>
              <a:rPr lang="it-IT" sz="1400" dirty="0" smtClean="0">
                <a:latin typeface="Arial" pitchFamily="34" charset="0"/>
                <a:cs typeface="Arial" pitchFamily="34" charset="0"/>
              </a:rPr>
              <a:t>programmi </a:t>
            </a:r>
            <a:r>
              <a:rPr lang="it-IT" sz="1400" dirty="0">
                <a:latin typeface="Arial" pitchFamily="34" charset="0"/>
                <a:cs typeface="Arial" pitchFamily="34" charset="0"/>
              </a:rPr>
              <a:t>per il recupero edilizio e urbano in </a:t>
            </a:r>
            <a:endParaRPr lang="it-IT" sz="1400" dirty="0" smtClean="0">
              <a:latin typeface="Arial" pitchFamily="34" charset="0"/>
              <a:cs typeface="Arial" pitchFamily="34" charset="0"/>
            </a:endParaRPr>
          </a:p>
          <a:p>
            <a:r>
              <a:rPr lang="it-IT" sz="1400" dirty="0" smtClean="0">
                <a:latin typeface="Arial" pitchFamily="34" charset="0"/>
                <a:cs typeface="Arial" pitchFamily="34" charset="0"/>
              </a:rPr>
              <a:t>variante </a:t>
            </a:r>
            <a:r>
              <a:rPr lang="it-IT" sz="1400" dirty="0">
                <a:latin typeface="Arial" pitchFamily="34" charset="0"/>
                <a:cs typeface="Arial" pitchFamily="34" charset="0"/>
              </a:rPr>
              <a:t>al </a:t>
            </a:r>
            <a:r>
              <a:rPr lang="it-IT" sz="1400" dirty="0" smtClean="0">
                <a:latin typeface="Arial" pitchFamily="34" charset="0"/>
                <a:cs typeface="Arial" pitchFamily="34" charset="0"/>
              </a:rPr>
              <a:t>PRG </a:t>
            </a:r>
          </a:p>
          <a:p>
            <a:endParaRPr lang="it-IT" sz="1600" dirty="0" smtClean="0">
              <a:latin typeface="Arial" pitchFamily="34" charset="0"/>
              <a:cs typeface="Arial" pitchFamily="34" charset="0"/>
            </a:endParaRPr>
          </a:p>
          <a:p>
            <a:r>
              <a:rPr lang="it-IT" b="1" dirty="0" smtClean="0">
                <a:latin typeface="Arial Black" pitchFamily="34" charset="0"/>
                <a:cs typeface="Arial" charset="0"/>
              </a:rPr>
              <a:t>2. Stralcio interventi edilizi diretti </a:t>
            </a:r>
          </a:p>
          <a:p>
            <a:r>
              <a:rPr lang="it-IT" b="1" dirty="0" smtClean="0">
                <a:latin typeface="Arial Black" pitchFamily="34" charset="0"/>
                <a:cs typeface="Arial" charset="0"/>
              </a:rPr>
              <a:t>Capoluogo</a:t>
            </a:r>
            <a:endParaRPr lang="it-IT" b="1" dirty="0">
              <a:latin typeface="Arial Black" pitchFamily="34" charset="0"/>
              <a:cs typeface="Arial" charset="0"/>
            </a:endParaRPr>
          </a:p>
          <a:p>
            <a:pPr>
              <a:lnSpc>
                <a:spcPct val="150000"/>
              </a:lnSpc>
            </a:pPr>
            <a:r>
              <a:rPr lang="it-IT" b="1" dirty="0" smtClean="0">
                <a:latin typeface="Arial Black" pitchFamily="34" charset="0"/>
                <a:cs typeface="Arial" charset="0"/>
              </a:rPr>
              <a:t>3. Stralcio interventi edilizi Frazioni</a:t>
            </a:r>
          </a:p>
          <a:p>
            <a:pPr>
              <a:lnSpc>
                <a:spcPct val="150000"/>
              </a:lnSpc>
            </a:pPr>
            <a:r>
              <a:rPr lang="it-IT" b="1" dirty="0" smtClean="0">
                <a:latin typeface="Arial Black" pitchFamily="34" charset="0"/>
                <a:cs typeface="Arial" charset="0"/>
              </a:rPr>
              <a:t>4. Stralcio progetti strategici</a:t>
            </a:r>
            <a:endParaRPr lang="it-IT" b="1" dirty="0">
              <a:latin typeface="Arial Black" pitchFamily="34" charset="0"/>
              <a:cs typeface="Arial" charset="0"/>
            </a:endParaRPr>
          </a:p>
          <a:p>
            <a:pPr>
              <a:lnSpc>
                <a:spcPct val="150000"/>
              </a:lnSpc>
              <a:buFont typeface="Arial" charset="0"/>
              <a:buChar char="•"/>
            </a:pPr>
            <a:endParaRPr lang="it-IT" dirty="0">
              <a:latin typeface="Arial" charset="0"/>
              <a:cs typeface="Arial" charset="0"/>
            </a:endParaRPr>
          </a:p>
        </p:txBody>
      </p:sp>
      <p:grpSp>
        <p:nvGrpSpPr>
          <p:cNvPr id="5" name="Gruppo 8"/>
          <p:cNvGrpSpPr/>
          <p:nvPr/>
        </p:nvGrpSpPr>
        <p:grpSpPr>
          <a:xfrm>
            <a:off x="0" y="6168499"/>
            <a:ext cx="9144000" cy="572869"/>
            <a:chOff x="0" y="6102329"/>
            <a:chExt cx="9144000" cy="572869"/>
          </a:xfrm>
        </p:grpSpPr>
        <p:sp>
          <p:nvSpPr>
            <p:cNvPr id="6" name="Rettangolo 5"/>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7"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02329"/>
              <a:ext cx="1202370" cy="566253"/>
            </a:xfrm>
            <a:prstGeom prst="rect">
              <a:avLst/>
            </a:prstGeom>
            <a:noFill/>
          </p:spPr>
        </p:pic>
        <p:pic>
          <p:nvPicPr>
            <p:cNvPr id="8" name="Picture 4" descr="testata con rosone e AQ19"/>
            <p:cNvPicPr>
              <a:picLocks noChangeAspect="1" noChangeArrowheads="1"/>
            </p:cNvPicPr>
            <p:nvPr/>
          </p:nvPicPr>
          <p:blipFill>
            <a:blip r:embed="rId4" cstate="screen"/>
            <a:srcRect/>
            <a:stretch>
              <a:fillRect/>
            </a:stretch>
          </p:blipFill>
          <p:spPr bwMode="auto">
            <a:xfrm>
              <a:off x="179512" y="6136176"/>
              <a:ext cx="424337" cy="539022"/>
            </a:xfrm>
            <a:prstGeom prst="rect">
              <a:avLst/>
            </a:prstGeom>
            <a:noFill/>
            <a:ln w="9525">
              <a:noFill/>
              <a:miter lim="800000"/>
              <a:headEnd/>
              <a:tailEnd/>
            </a:ln>
          </p:spPr>
        </p:pic>
      </p:grpSp>
    </p:spTree>
  </p:cSld>
  <p:clrMapOvr>
    <a:masterClrMapping/>
  </p:clrMapOvr>
  <p:transition advClick="0" advTm="10000">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PdR_12_I progetti strategici copy.jpg"/>
          <p:cNvPicPr>
            <a:picLocks noChangeAspect="1"/>
          </p:cNvPicPr>
          <p:nvPr/>
        </p:nvPicPr>
        <p:blipFill>
          <a:blip r:embed="rId2" cstate="screen"/>
          <a:srcRect/>
          <a:stretch>
            <a:fillRect/>
          </a:stretch>
        </p:blipFill>
        <p:spPr>
          <a:xfrm>
            <a:off x="0" y="-357214"/>
            <a:ext cx="9144000" cy="7215214"/>
          </a:xfrm>
          <a:prstGeom prst="rect">
            <a:avLst/>
          </a:prstGeom>
        </p:spPr>
      </p:pic>
      <p:sp>
        <p:nvSpPr>
          <p:cNvPr id="4" name="CasellaDiTesto 3"/>
          <p:cNvSpPr txBox="1"/>
          <p:nvPr/>
        </p:nvSpPr>
        <p:spPr>
          <a:xfrm>
            <a:off x="0" y="-23"/>
            <a:ext cx="9144000" cy="797311"/>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wrap="square" tIns="108000" bIns="72000" rtlCol="0" anchor="t">
            <a:spAutoFit/>
          </a:bodyPr>
          <a:lstStyle/>
          <a:p>
            <a:pPr algn="ctr"/>
            <a:r>
              <a:rPr lang="it-IT" sz="2000" b="1" spc="300" dirty="0" smtClean="0">
                <a:solidFill>
                  <a:schemeClr val="tx1">
                    <a:lumMod val="65000"/>
                    <a:lumOff val="35000"/>
                  </a:schemeClr>
                </a:solidFill>
                <a:latin typeface="Arial Black" pitchFamily="34" charset="0"/>
              </a:rPr>
              <a:t>LA RICOSTRUZIONE </a:t>
            </a:r>
          </a:p>
          <a:p>
            <a:pPr algn="ctr"/>
            <a:r>
              <a:rPr lang="it-IT" sz="2000" b="1" spc="300" dirty="0" smtClean="0">
                <a:solidFill>
                  <a:schemeClr val="tx1">
                    <a:lumMod val="65000"/>
                    <a:lumOff val="35000"/>
                  </a:schemeClr>
                </a:solidFill>
                <a:latin typeface="Arial Black" pitchFamily="34" charset="0"/>
              </a:rPr>
              <a:t>ATTRAVERSO I PROGETTI STRATEGICI</a:t>
            </a:r>
          </a:p>
        </p:txBody>
      </p:sp>
      <p:grpSp>
        <p:nvGrpSpPr>
          <p:cNvPr id="7" name="Gruppo 8"/>
          <p:cNvGrpSpPr/>
          <p:nvPr/>
        </p:nvGrpSpPr>
        <p:grpSpPr>
          <a:xfrm>
            <a:off x="0" y="6168499"/>
            <a:ext cx="9144000" cy="572869"/>
            <a:chOff x="0" y="6102329"/>
            <a:chExt cx="9144000" cy="572869"/>
          </a:xfrm>
        </p:grpSpPr>
        <p:sp>
          <p:nvSpPr>
            <p:cNvPr id="8" name="Rettangolo 7"/>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9"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02329"/>
              <a:ext cx="1202370" cy="566253"/>
            </a:xfrm>
            <a:prstGeom prst="rect">
              <a:avLst/>
            </a:prstGeom>
            <a:noFill/>
          </p:spPr>
        </p:pic>
        <p:pic>
          <p:nvPicPr>
            <p:cNvPr id="10" name="Picture 4" descr="testata con rosone e AQ19"/>
            <p:cNvPicPr>
              <a:picLocks noChangeAspect="1" noChangeArrowheads="1"/>
            </p:cNvPicPr>
            <p:nvPr/>
          </p:nvPicPr>
          <p:blipFill>
            <a:blip r:embed="rId4" cstate="screen"/>
            <a:srcRect/>
            <a:stretch>
              <a:fillRect/>
            </a:stretch>
          </p:blipFill>
          <p:spPr bwMode="auto">
            <a:xfrm>
              <a:off x="179512" y="6136176"/>
              <a:ext cx="424337" cy="539022"/>
            </a:xfrm>
            <a:prstGeom prst="rect">
              <a:avLst/>
            </a:prstGeom>
            <a:noFill/>
            <a:ln w="9525">
              <a:noFill/>
              <a:miter lim="800000"/>
              <a:headEnd/>
              <a:tailEnd/>
            </a:ln>
          </p:spPr>
        </p:pic>
      </p:grpSp>
    </p:spTree>
  </p:cSld>
  <p:clrMapOvr>
    <a:masterClrMapping/>
  </p:clrMapOvr>
  <p:transition spd="med" advClick="0" advTm="10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cstate="screen"/>
          <a:srcRect/>
          <a:stretch>
            <a:fillRect/>
          </a:stretch>
        </p:blipFill>
        <p:spPr bwMode="auto">
          <a:xfrm>
            <a:off x="0" y="1142984"/>
            <a:ext cx="9144000" cy="5715040"/>
          </a:xfrm>
          <a:prstGeom prst="rect">
            <a:avLst/>
          </a:prstGeom>
          <a:noFill/>
          <a:ln w="9525">
            <a:noFill/>
            <a:miter lim="800000"/>
            <a:headEnd/>
            <a:tailEnd/>
          </a:ln>
          <a:effectLst/>
        </p:spPr>
      </p:pic>
      <p:sp>
        <p:nvSpPr>
          <p:cNvPr id="4" name="Rectangle 1"/>
          <p:cNvSpPr>
            <a:spLocks noChangeArrowheads="1"/>
          </p:cNvSpPr>
          <p:nvPr/>
        </p:nvSpPr>
        <p:spPr bwMode="auto">
          <a:xfrm>
            <a:off x="6143636" y="857232"/>
            <a:ext cx="3000396" cy="415426"/>
          </a:xfrm>
          <a:prstGeom prst="rect">
            <a:avLst/>
          </a:prstGeom>
          <a:solidFill>
            <a:schemeClr val="bg1">
              <a:lumMod val="95000"/>
            </a:schemeClr>
          </a:solidFill>
          <a:ln w="9525">
            <a:noFill/>
            <a:miter lim="800000"/>
            <a:headEnd/>
            <a:tailEnd/>
          </a:ln>
          <a:effectLst>
            <a:outerShdw blurRad="190500" dist="228600" dir="2700000" algn="ctr">
              <a:srgbClr val="000000">
                <a:alpha val="30000"/>
              </a:srgbClr>
            </a:outerShdw>
          </a:effectLst>
        </p:spPr>
        <p:txBody>
          <a:bodyPr vert="horz" wrap="square" lIns="0" tIns="152352" rIns="0" bIns="76176" numCol="1" anchor="ctr" anchorCtr="0" compatLnSpc="1">
            <a:prstTxWarp prst="textNoShape">
              <a:avLst/>
            </a:prstTxWarp>
            <a:spAutoFit/>
          </a:bodyPr>
          <a:lstStyle/>
          <a:p>
            <a:pPr lvl="1" algn="r" fontAlgn="base">
              <a:spcBef>
                <a:spcPct val="0"/>
              </a:spcBef>
              <a:spcAft>
                <a:spcPct val="0"/>
              </a:spcAft>
            </a:pPr>
            <a:r>
              <a:rPr lang="it-IT" sz="1200" b="1" spc="300" dirty="0" smtClean="0">
                <a:latin typeface="Garamond" pitchFamily="18" charset="0"/>
                <a:cs typeface="Calibri" pitchFamily="34" charset="0"/>
              </a:rPr>
              <a:t>SCHEDE </a:t>
            </a:r>
            <a:r>
              <a:rPr lang="it-IT" sz="1200" b="1" spc="300" dirty="0" err="1" smtClean="0">
                <a:latin typeface="Garamond" pitchFamily="18" charset="0"/>
                <a:cs typeface="Calibri" pitchFamily="34" charset="0"/>
              </a:rPr>
              <a:t>DI</a:t>
            </a:r>
            <a:r>
              <a:rPr lang="it-IT" sz="1200" b="1" spc="300" dirty="0" smtClean="0">
                <a:latin typeface="Garamond" pitchFamily="18" charset="0"/>
                <a:cs typeface="Calibri" pitchFamily="34" charset="0"/>
              </a:rPr>
              <a:t> PROGETTO </a:t>
            </a:r>
            <a:endParaRPr lang="it-IT" sz="1200" b="1" spc="300" dirty="0" smtClean="0">
              <a:latin typeface="Garamond" pitchFamily="18" charset="0"/>
              <a:cs typeface="Arial" pitchFamily="34" charset="0"/>
            </a:endParaRPr>
          </a:p>
        </p:txBody>
      </p:sp>
      <p:sp>
        <p:nvSpPr>
          <p:cNvPr id="5" name="CasellaDiTesto 4"/>
          <p:cNvSpPr txBox="1"/>
          <p:nvPr/>
        </p:nvSpPr>
        <p:spPr>
          <a:xfrm>
            <a:off x="0" y="71414"/>
            <a:ext cx="9144000" cy="797311"/>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wrap="square" tIns="108000" bIns="72000" rtlCol="0" anchor="t">
            <a:spAutoFit/>
          </a:bodyPr>
          <a:lstStyle/>
          <a:p>
            <a:pPr algn="ctr"/>
            <a:r>
              <a:rPr lang="it-IT" sz="2000" b="1" spc="300" dirty="0" smtClean="0">
                <a:solidFill>
                  <a:schemeClr val="tx1">
                    <a:lumMod val="65000"/>
                    <a:lumOff val="35000"/>
                  </a:schemeClr>
                </a:solidFill>
                <a:latin typeface="Arial Black" pitchFamily="34" charset="0"/>
              </a:rPr>
              <a:t>Stralcio progetti strategici  </a:t>
            </a:r>
          </a:p>
          <a:p>
            <a:pPr algn="ctr"/>
            <a:r>
              <a:rPr lang="it-IT" sz="2000" b="1" spc="300" dirty="0" smtClean="0">
                <a:latin typeface="Arial Black" pitchFamily="34" charset="0"/>
              </a:rPr>
              <a:t>Progetti unitari di iniziativa privata</a:t>
            </a:r>
          </a:p>
        </p:txBody>
      </p:sp>
      <p:grpSp>
        <p:nvGrpSpPr>
          <p:cNvPr id="6" name="Gruppo 8"/>
          <p:cNvGrpSpPr/>
          <p:nvPr/>
        </p:nvGrpSpPr>
        <p:grpSpPr>
          <a:xfrm>
            <a:off x="0" y="6168499"/>
            <a:ext cx="9144000" cy="572869"/>
            <a:chOff x="0" y="6102329"/>
            <a:chExt cx="9144000" cy="572869"/>
          </a:xfrm>
        </p:grpSpPr>
        <p:sp>
          <p:nvSpPr>
            <p:cNvPr id="7" name="Rettangolo 6"/>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8"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02329"/>
              <a:ext cx="1202370" cy="566253"/>
            </a:xfrm>
            <a:prstGeom prst="rect">
              <a:avLst/>
            </a:prstGeom>
            <a:noFill/>
          </p:spPr>
        </p:pic>
        <p:pic>
          <p:nvPicPr>
            <p:cNvPr id="9" name="Picture 4" descr="testata con rosone e AQ19"/>
            <p:cNvPicPr>
              <a:picLocks noChangeAspect="1" noChangeArrowheads="1"/>
            </p:cNvPicPr>
            <p:nvPr/>
          </p:nvPicPr>
          <p:blipFill>
            <a:blip r:embed="rId4" cstate="screen"/>
            <a:srcRect/>
            <a:stretch>
              <a:fillRect/>
            </a:stretch>
          </p:blipFill>
          <p:spPr bwMode="auto">
            <a:xfrm>
              <a:off x="179512" y="6136176"/>
              <a:ext cx="424337" cy="539022"/>
            </a:xfrm>
            <a:prstGeom prst="rect">
              <a:avLst/>
            </a:prstGeom>
            <a:noFill/>
            <a:ln w="9525">
              <a:noFill/>
              <a:miter lim="800000"/>
              <a:headEnd/>
              <a:tailEnd/>
            </a:ln>
          </p:spPr>
        </p:pic>
      </p:grpSp>
    </p:spTree>
  </p:cSld>
  <p:clrMapOvr>
    <a:masterClrMapping/>
  </p:clrMapOvr>
  <p:transition spd="med" advClick="0" advTm="10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descr="Pagine da Relazione_stralcio_PStrategici.jpg"/>
          <p:cNvPicPr>
            <a:picLocks noChangeAspect="1"/>
          </p:cNvPicPr>
          <p:nvPr/>
        </p:nvPicPr>
        <p:blipFill>
          <a:blip r:embed="rId2" cstate="screen"/>
          <a:srcRect/>
          <a:stretch>
            <a:fillRect/>
          </a:stretch>
        </p:blipFill>
        <p:spPr>
          <a:xfrm>
            <a:off x="0" y="1124744"/>
            <a:ext cx="9144000" cy="5616624"/>
          </a:xfrm>
          <a:prstGeom prst="rect">
            <a:avLst/>
          </a:prstGeom>
        </p:spPr>
      </p:pic>
      <p:sp>
        <p:nvSpPr>
          <p:cNvPr id="3" name="Rectangle 1"/>
          <p:cNvSpPr>
            <a:spLocks noChangeArrowheads="1"/>
          </p:cNvSpPr>
          <p:nvPr/>
        </p:nvSpPr>
        <p:spPr bwMode="auto">
          <a:xfrm>
            <a:off x="6143636" y="857232"/>
            <a:ext cx="3000396" cy="415426"/>
          </a:xfrm>
          <a:prstGeom prst="rect">
            <a:avLst/>
          </a:prstGeom>
          <a:solidFill>
            <a:schemeClr val="bg1">
              <a:lumMod val="95000"/>
            </a:schemeClr>
          </a:solidFill>
          <a:ln w="9525">
            <a:noFill/>
            <a:miter lim="800000"/>
            <a:headEnd/>
            <a:tailEnd/>
          </a:ln>
          <a:effectLst>
            <a:outerShdw blurRad="190500" dist="228600" dir="2700000" algn="ctr">
              <a:srgbClr val="000000">
                <a:alpha val="30000"/>
              </a:srgbClr>
            </a:outerShdw>
          </a:effectLst>
        </p:spPr>
        <p:txBody>
          <a:bodyPr vert="horz" wrap="square" lIns="0" tIns="152352" rIns="0" bIns="76176" numCol="1" anchor="ctr" anchorCtr="0" compatLnSpc="1">
            <a:prstTxWarp prst="textNoShape">
              <a:avLst/>
            </a:prstTxWarp>
            <a:spAutoFit/>
          </a:bodyPr>
          <a:lstStyle/>
          <a:p>
            <a:pPr lvl="1" algn="r" fontAlgn="base">
              <a:spcBef>
                <a:spcPct val="0"/>
              </a:spcBef>
              <a:spcAft>
                <a:spcPct val="0"/>
              </a:spcAft>
            </a:pPr>
            <a:r>
              <a:rPr lang="it-IT" sz="1200" b="1" spc="300" dirty="0" smtClean="0">
                <a:latin typeface="Garamond" pitchFamily="18" charset="0"/>
                <a:cs typeface="Calibri" pitchFamily="34" charset="0"/>
              </a:rPr>
              <a:t>SCHEDE </a:t>
            </a:r>
            <a:r>
              <a:rPr lang="it-IT" sz="1200" b="1" spc="300" dirty="0" err="1" smtClean="0">
                <a:latin typeface="Garamond" pitchFamily="18" charset="0"/>
                <a:cs typeface="Calibri" pitchFamily="34" charset="0"/>
              </a:rPr>
              <a:t>DI</a:t>
            </a:r>
            <a:r>
              <a:rPr lang="it-IT" sz="1200" b="1" spc="300" dirty="0" smtClean="0">
                <a:latin typeface="Garamond" pitchFamily="18" charset="0"/>
                <a:cs typeface="Calibri" pitchFamily="34" charset="0"/>
              </a:rPr>
              <a:t> PROGETTO </a:t>
            </a:r>
          </a:p>
        </p:txBody>
      </p:sp>
      <p:sp>
        <p:nvSpPr>
          <p:cNvPr id="5" name="CasellaDiTesto 4"/>
          <p:cNvSpPr txBox="1"/>
          <p:nvPr/>
        </p:nvSpPr>
        <p:spPr>
          <a:xfrm>
            <a:off x="0" y="71414"/>
            <a:ext cx="9144000" cy="797311"/>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wrap="square" tIns="108000" bIns="72000" rtlCol="0" anchor="t">
            <a:spAutoFit/>
          </a:bodyPr>
          <a:lstStyle/>
          <a:p>
            <a:pPr algn="ctr"/>
            <a:r>
              <a:rPr lang="it-IT" sz="2000" b="1" spc="300" dirty="0" smtClean="0">
                <a:solidFill>
                  <a:schemeClr val="tx1">
                    <a:lumMod val="65000"/>
                    <a:lumOff val="35000"/>
                  </a:schemeClr>
                </a:solidFill>
                <a:latin typeface="Arial Black" pitchFamily="34" charset="0"/>
              </a:rPr>
              <a:t>Stralcio progetti strategici </a:t>
            </a:r>
          </a:p>
          <a:p>
            <a:pPr algn="ctr"/>
            <a:r>
              <a:rPr lang="it-IT" sz="2000" b="1" spc="300" dirty="0" smtClean="0">
                <a:latin typeface="Arial Black" pitchFamily="34" charset="0"/>
              </a:rPr>
              <a:t>Progetti unitari di iniziativa pubblica</a:t>
            </a:r>
          </a:p>
        </p:txBody>
      </p:sp>
      <p:grpSp>
        <p:nvGrpSpPr>
          <p:cNvPr id="6" name="Gruppo 8"/>
          <p:cNvGrpSpPr/>
          <p:nvPr/>
        </p:nvGrpSpPr>
        <p:grpSpPr>
          <a:xfrm>
            <a:off x="0" y="6168499"/>
            <a:ext cx="9144000" cy="572869"/>
            <a:chOff x="0" y="6102329"/>
            <a:chExt cx="9144000" cy="572869"/>
          </a:xfrm>
        </p:grpSpPr>
        <p:sp>
          <p:nvSpPr>
            <p:cNvPr id="7" name="Rettangolo 6"/>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8"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02329"/>
              <a:ext cx="1202370" cy="566253"/>
            </a:xfrm>
            <a:prstGeom prst="rect">
              <a:avLst/>
            </a:prstGeom>
            <a:noFill/>
          </p:spPr>
        </p:pic>
        <p:pic>
          <p:nvPicPr>
            <p:cNvPr id="9" name="Picture 4" descr="testata con rosone e AQ19"/>
            <p:cNvPicPr>
              <a:picLocks noChangeAspect="1" noChangeArrowheads="1"/>
            </p:cNvPicPr>
            <p:nvPr/>
          </p:nvPicPr>
          <p:blipFill>
            <a:blip r:embed="rId4" cstate="screen"/>
            <a:srcRect/>
            <a:stretch>
              <a:fillRect/>
            </a:stretch>
          </p:blipFill>
          <p:spPr bwMode="auto">
            <a:xfrm>
              <a:off x="179512" y="6136176"/>
              <a:ext cx="424337" cy="539022"/>
            </a:xfrm>
            <a:prstGeom prst="rect">
              <a:avLst/>
            </a:prstGeom>
            <a:noFill/>
            <a:ln w="9525">
              <a:noFill/>
              <a:miter lim="800000"/>
              <a:headEnd/>
              <a:tailEnd/>
            </a:ln>
          </p:spPr>
        </p:pic>
      </p:grpSp>
    </p:spTree>
  </p:cSld>
  <p:clrMapOvr>
    <a:masterClrMapping/>
  </p:clrMapOvr>
  <p:transition spd="med" advClick="0" advTm="10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cstate="screen"/>
          <a:srcRect l="1194" t="5000" b="7000"/>
          <a:stretch>
            <a:fillRect/>
          </a:stretch>
        </p:blipFill>
        <p:spPr bwMode="auto">
          <a:xfrm>
            <a:off x="36436" y="1052736"/>
            <a:ext cx="9090324" cy="5733850"/>
          </a:xfrm>
          <a:prstGeom prst="rect">
            <a:avLst/>
          </a:prstGeom>
          <a:noFill/>
          <a:ln w="9525">
            <a:noFill/>
            <a:miter lim="800000"/>
            <a:headEnd/>
            <a:tailEnd/>
          </a:ln>
          <a:effectLst/>
        </p:spPr>
      </p:pic>
      <p:sp>
        <p:nvSpPr>
          <p:cNvPr id="3" name="Rectangle 1"/>
          <p:cNvSpPr>
            <a:spLocks noChangeArrowheads="1"/>
          </p:cNvSpPr>
          <p:nvPr/>
        </p:nvSpPr>
        <p:spPr bwMode="auto">
          <a:xfrm>
            <a:off x="6143636" y="857232"/>
            <a:ext cx="3000396" cy="415426"/>
          </a:xfrm>
          <a:prstGeom prst="rect">
            <a:avLst/>
          </a:prstGeom>
          <a:solidFill>
            <a:schemeClr val="bg1">
              <a:lumMod val="95000"/>
            </a:schemeClr>
          </a:solidFill>
          <a:ln w="9525">
            <a:noFill/>
            <a:miter lim="800000"/>
            <a:headEnd/>
            <a:tailEnd/>
          </a:ln>
          <a:effectLst>
            <a:outerShdw blurRad="190500" dist="228600" dir="2700000" algn="ctr">
              <a:srgbClr val="000000">
                <a:alpha val="30000"/>
              </a:srgbClr>
            </a:outerShdw>
          </a:effectLst>
        </p:spPr>
        <p:txBody>
          <a:bodyPr vert="horz" wrap="square" lIns="0" tIns="152352" rIns="0" bIns="76176" numCol="1" anchor="ctr" anchorCtr="0" compatLnSpc="1">
            <a:prstTxWarp prst="textNoShape">
              <a:avLst/>
            </a:prstTxWarp>
            <a:spAutoFit/>
          </a:bodyPr>
          <a:lstStyle/>
          <a:p>
            <a:pPr lvl="1" algn="r" fontAlgn="base">
              <a:spcBef>
                <a:spcPct val="0"/>
              </a:spcBef>
              <a:spcAft>
                <a:spcPct val="0"/>
              </a:spcAft>
            </a:pPr>
            <a:r>
              <a:rPr lang="it-IT" sz="1200" b="1" spc="300" dirty="0" smtClean="0">
                <a:latin typeface="Garamond" pitchFamily="18" charset="0"/>
                <a:cs typeface="Calibri" pitchFamily="34" charset="0"/>
              </a:rPr>
              <a:t>SCHEDE </a:t>
            </a:r>
            <a:r>
              <a:rPr lang="it-IT" sz="1200" b="1" spc="300" dirty="0" err="1" smtClean="0">
                <a:latin typeface="Garamond" pitchFamily="18" charset="0"/>
                <a:cs typeface="Calibri" pitchFamily="34" charset="0"/>
              </a:rPr>
              <a:t>DI</a:t>
            </a:r>
            <a:r>
              <a:rPr lang="it-IT" sz="1200" b="1" spc="300" dirty="0" smtClean="0">
                <a:latin typeface="Garamond" pitchFamily="18" charset="0"/>
                <a:cs typeface="Calibri" pitchFamily="34" charset="0"/>
              </a:rPr>
              <a:t> PROGETTO </a:t>
            </a:r>
          </a:p>
        </p:txBody>
      </p:sp>
      <p:sp>
        <p:nvSpPr>
          <p:cNvPr id="5" name="CasellaDiTesto 4"/>
          <p:cNvSpPr txBox="1"/>
          <p:nvPr/>
        </p:nvSpPr>
        <p:spPr>
          <a:xfrm>
            <a:off x="0" y="71414"/>
            <a:ext cx="9144000" cy="797311"/>
          </a:xfrm>
          <a:prstGeom prst="rect">
            <a:avLst/>
          </a:prstGeom>
          <a:solidFill>
            <a:schemeClr val="bg1">
              <a:lumMod val="95000"/>
            </a:schemeClr>
          </a:solidFill>
          <a:ln>
            <a:noFill/>
          </a:ln>
          <a:effectLst>
            <a:outerShdw blurRad="190500" dist="228600" dir="2700000" algn="ctr">
              <a:srgbClr val="000000">
                <a:alpha val="30000"/>
              </a:srgbClr>
            </a:outerShdw>
          </a:effectLst>
        </p:spPr>
        <p:txBody>
          <a:bodyPr wrap="square" tIns="108000" bIns="72000" rtlCol="0" anchor="t">
            <a:spAutoFit/>
          </a:bodyPr>
          <a:lstStyle/>
          <a:p>
            <a:pPr algn="ctr"/>
            <a:r>
              <a:rPr lang="it-IT" sz="2000" b="1" spc="300" dirty="0" smtClean="0">
                <a:solidFill>
                  <a:schemeClr val="tx1">
                    <a:lumMod val="65000"/>
                    <a:lumOff val="35000"/>
                  </a:schemeClr>
                </a:solidFill>
                <a:latin typeface="Arial Black" pitchFamily="34" charset="0"/>
              </a:rPr>
              <a:t>Stralcio progetti strategici </a:t>
            </a:r>
          </a:p>
          <a:p>
            <a:pPr algn="ctr"/>
            <a:r>
              <a:rPr lang="it-IT" sz="2000" b="1" spc="300" dirty="0" smtClean="0">
                <a:latin typeface="Arial Black" pitchFamily="34" charset="0"/>
              </a:rPr>
              <a:t>Progetti unitari di iniziativa pubblica</a:t>
            </a:r>
          </a:p>
        </p:txBody>
      </p:sp>
      <p:grpSp>
        <p:nvGrpSpPr>
          <p:cNvPr id="2" name="Gruppo 8"/>
          <p:cNvGrpSpPr/>
          <p:nvPr/>
        </p:nvGrpSpPr>
        <p:grpSpPr>
          <a:xfrm>
            <a:off x="0" y="6168499"/>
            <a:ext cx="9144000" cy="572869"/>
            <a:chOff x="0" y="6102329"/>
            <a:chExt cx="9144000" cy="572869"/>
          </a:xfrm>
        </p:grpSpPr>
        <p:sp>
          <p:nvSpPr>
            <p:cNvPr id="7" name="Rettangolo 6"/>
            <p:cNvSpPr/>
            <p:nvPr/>
          </p:nvSpPr>
          <p:spPr>
            <a:xfrm>
              <a:off x="0" y="6453336"/>
              <a:ext cx="9144000" cy="2152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200" b="1" dirty="0" smtClean="0">
                  <a:solidFill>
                    <a:schemeClr val="bg1">
                      <a:lumMod val="95000"/>
                    </a:schemeClr>
                  </a:solidFill>
                  <a:latin typeface="Garamond" pitchFamily="18" charset="0"/>
                </a:rPr>
                <a:t>               </a:t>
              </a:r>
              <a:r>
                <a:rPr lang="it-IT" sz="1000" b="1" dirty="0" smtClean="0">
                  <a:solidFill>
                    <a:schemeClr val="bg1">
                      <a:lumMod val="95000"/>
                    </a:schemeClr>
                  </a:solidFill>
                  <a:latin typeface="Garamond" pitchFamily="18" charset="0"/>
                </a:rPr>
                <a:t>Comune di L’Aquila</a:t>
              </a:r>
              <a:r>
                <a:rPr lang="it-IT" sz="1000" dirty="0" smtClean="0">
                  <a:solidFill>
                    <a:schemeClr val="bg1">
                      <a:lumMod val="95000"/>
                    </a:schemeClr>
                  </a:solidFill>
                  <a:latin typeface="Garamond" pitchFamily="18" charset="0"/>
                </a:rPr>
                <a:t> </a:t>
              </a:r>
              <a:r>
                <a:rPr lang="it-IT" sz="1000" spc="300" dirty="0" smtClean="0">
                  <a:solidFill>
                    <a:schemeClr val="bg1">
                      <a:lumMod val="95000"/>
                    </a:schemeClr>
                  </a:solidFill>
                  <a:latin typeface="Garamond" pitchFamily="18" charset="0"/>
                </a:rPr>
                <a:t>-</a:t>
              </a:r>
              <a:r>
                <a:rPr lang="it-IT" sz="1000" dirty="0" smtClean="0">
                  <a:solidFill>
                    <a:schemeClr val="bg1">
                      <a:lumMod val="95000"/>
                    </a:schemeClr>
                  </a:solidFill>
                  <a:latin typeface="Garamond" pitchFamily="18" charset="0"/>
                </a:rPr>
                <a:t>Assessorato alla Ricostruzione - Settore Pianificazione - Servizio Pianificazione Generale</a:t>
              </a:r>
              <a:endParaRPr lang="it-IT" sz="1000" dirty="0" smtClean="0">
                <a:solidFill>
                  <a:schemeClr val="bg1">
                    <a:lumMod val="95000"/>
                  </a:schemeClr>
                </a:solidFill>
              </a:endParaRPr>
            </a:p>
          </p:txBody>
        </p:sp>
        <p:pic>
          <p:nvPicPr>
            <p:cNvPr id="8" name="Picture 2" descr="\\RIPIANIFICAZION\Archivio\1_UFFICIO\URBANPROMO\Logo AQ19.jpg"/>
            <p:cNvPicPr>
              <a:picLocks noChangeAspect="1" noChangeArrowheads="1"/>
            </p:cNvPicPr>
            <p:nvPr/>
          </p:nvPicPr>
          <p:blipFill>
            <a:blip r:embed="rId3" cstate="screen"/>
            <a:srcRect/>
            <a:stretch>
              <a:fillRect/>
            </a:stretch>
          </p:blipFill>
          <p:spPr bwMode="auto">
            <a:xfrm>
              <a:off x="7884368" y="6102329"/>
              <a:ext cx="1202370" cy="566253"/>
            </a:xfrm>
            <a:prstGeom prst="rect">
              <a:avLst/>
            </a:prstGeom>
            <a:noFill/>
          </p:spPr>
        </p:pic>
        <p:pic>
          <p:nvPicPr>
            <p:cNvPr id="9" name="Picture 4" descr="testata con rosone e AQ19"/>
            <p:cNvPicPr>
              <a:picLocks noChangeAspect="1" noChangeArrowheads="1"/>
            </p:cNvPicPr>
            <p:nvPr/>
          </p:nvPicPr>
          <p:blipFill>
            <a:blip r:embed="rId4" cstate="screen"/>
            <a:srcRect/>
            <a:stretch>
              <a:fillRect/>
            </a:stretch>
          </p:blipFill>
          <p:spPr bwMode="auto">
            <a:xfrm>
              <a:off x="179512" y="6136176"/>
              <a:ext cx="424337" cy="539022"/>
            </a:xfrm>
            <a:prstGeom prst="rect">
              <a:avLst/>
            </a:prstGeom>
            <a:noFill/>
            <a:ln w="9525">
              <a:noFill/>
              <a:miter lim="800000"/>
              <a:headEnd/>
              <a:tailEnd/>
            </a:ln>
          </p:spPr>
        </p:pic>
      </p:grpSp>
    </p:spTree>
  </p:cSld>
  <p:clrMapOvr>
    <a:masterClrMapping/>
  </p:clrMapOvr>
  <p:transition spd="med" advClick="0" advTm="1000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a 1&quot;/&gt;&lt;property id=&quot;20307&quot; value=&quot;256&quot;/&gt;&lt;/object&gt;&lt;object type=&quot;3&quot; unique_id=&quot;10005&quot;&gt;&lt;property id=&quot;20148&quot; value=&quot;5&quot;/&gt;&lt;property id=&quot;20300&quot; value=&quot;Diapositiva 2 - &amp;quot;La ripianificazione urbanistica&amp;quot;&quot;/&gt;&lt;property id=&quot;20307&quot; value=&quot;258&quot;/&gt;&lt;/object&gt;&lt;object type=&quot;3&quot; unique_id=&quot;10006&quot;&gt;&lt;property id=&quot;20148&quot; value=&quot;5&quot;/&gt;&lt;property id=&quot;20300&quot; value=&quot;Diapositiva 3&quot;/&gt;&lt;property id=&quot;20307&quot; value=&quot;257&quot;/&gt;&lt;/object&gt;&lt;object type=&quot;3&quot; unique_id=&quot;10007&quot;&gt;&lt;property id=&quot;20148&quot; value=&quot;5&quot;/&gt;&lt;property id=&quot;20300&quot; value=&quot;Diapositiva 4&quot;/&gt;&lt;property id=&quot;20307&quot; value=&quot;259&quot;/&gt;&lt;/object&gt;&lt;object type=&quot;3&quot; unique_id=&quot;10008&quot;&gt;&lt;property id=&quot;20148&quot; value=&quot;5&quot;/&gt;&lt;property id=&quot;20300&quot; value=&quot;Diapositiva 5&quot;/&gt;&lt;property id=&quot;20307&quot; value=&quot;260&quot;/&gt;&lt;/object&gt;&lt;object type=&quot;3&quot; unique_id=&quot;10009&quot;&gt;&lt;property id=&quot;20148&quot; value=&quot;5&quot;/&gt;&lt;property id=&quot;20300&quot; value=&quot;Diapositiva 6&quot;/&gt;&lt;property id=&quot;20307&quot; value=&quot;262&quot;/&gt;&lt;/object&gt;&lt;object type=&quot;3&quot; unique_id=&quot;10010&quot;&gt;&lt;property id=&quot;20148&quot; value=&quot;5&quot;/&gt;&lt;property id=&quot;20300&quot; value=&quot;Diapositiva 7&quot;/&gt;&lt;property id=&quot;20307&quot; value=&quot;261&quot;/&gt;&lt;/object&gt;&lt;object type=&quot;3&quot; unique_id=&quot;10011&quot;&gt;&lt;property id=&quot;20148&quot; value=&quot;5&quot;/&gt;&lt;property id=&quot;20300&quot; value=&quot;Diapositiva 8&quot;/&gt;&lt;property id=&quot;20307&quot; value=&quot;263&quot;/&gt;&lt;/object&gt;&lt;object type=&quot;3&quot; unique_id=&quot;10012&quot;&gt;&lt;property id=&quot;20148&quot; value=&quot;5&quot;/&gt;&lt;property id=&quot;20300&quot; value=&quot;Diapositiva 9&quot;/&gt;&lt;property id=&quot;20307&quot; value=&quot;264&quot;/&gt;&lt;/object&gt;&lt;object type=&quot;3&quot; unique_id=&quot;10013&quot;&gt;&lt;property id=&quot;20148&quot; value=&quot;5&quot;/&gt;&lt;property id=&quot;20300&quot; value=&quot;Diapositiva 10&quot;/&gt;&lt;property id=&quot;20307&quot; value=&quot;265&quot;/&gt;&lt;/object&gt;&lt;object type=&quot;3&quot; unique_id=&quot;10014&quot;&gt;&lt;property id=&quot;20148&quot; value=&quot;5&quot;/&gt;&lt;property id=&quot;20300&quot; value=&quot;Diapositiva 11&quot;/&gt;&lt;property id=&quot;20307&quot; value=&quot;266&quot;/&gt;&lt;/object&gt;&lt;object type=&quot;3&quot; unique_id=&quot;10015&quot;&gt;&lt;property id=&quot;20148&quot; value=&quot;5&quot;/&gt;&lt;property id=&quot;20300&quot; value=&quot;Diapositiva 12&quot;/&gt;&lt;property id=&quot;20307&quot; value=&quot;267&quot;/&gt;&lt;/object&gt;&lt;object type=&quot;3&quot; unique_id=&quot;10016&quot;&gt;&lt;property id=&quot;20148&quot; value=&quot;5&quot;/&gt;&lt;property id=&quot;20300&quot; value=&quot;Diapositiva 13&quot;/&gt;&lt;property id=&quot;20307&quot; value=&quot;268&quot;/&gt;&lt;/object&gt;&lt;object type=&quot;3&quot; unique_id=&quot;10017&quot;&gt;&lt;property id=&quot;20148&quot; value=&quot;5&quot;/&gt;&lt;property id=&quot;20300&quot; value=&quot;Diapositiva 14&quot;/&gt;&lt;property id=&quot;20307&quot; value=&quot;269&quot;/&gt;&lt;/object&gt;&lt;object type=&quot;3&quot; unique_id=&quot;10018&quot;&gt;&lt;property id=&quot;20148&quot; value=&quot;5&quot;/&gt;&lt;property id=&quot;20300&quot; value=&quot;Diapositiva 15&quot;/&gt;&lt;property id=&quot;20307&quot; value=&quot;270&quot;/&gt;&lt;/object&gt;&lt;object type=&quot;3&quot; unique_id=&quot;10019&quot;&gt;&lt;property id=&quot;20148&quot; value=&quot;5&quot;/&gt;&lt;property id=&quot;20300&quot; value=&quot;Diapositiva 16&quot;/&gt;&lt;property id=&quot;20307&quot; value=&quot;271&quot;/&gt;&lt;/object&gt;&lt;object type=&quot;3&quot; unique_id=&quot;10020&quot;&gt;&lt;property id=&quot;20148&quot; value=&quot;5&quot;/&gt;&lt;property id=&quot;20300&quot; value=&quot;Diapositiva 17&quot;/&gt;&lt;property id=&quot;20307&quot; value=&quot;272&quot;/&gt;&lt;/object&gt;&lt;object type=&quot;3&quot; unique_id=&quot;10021&quot;&gt;&lt;property id=&quot;20148&quot; value=&quot;5&quot;/&gt;&lt;property id=&quot;20300&quot; value=&quot;Diapositiva 18&quot;/&gt;&lt;property id=&quot;20307&quot; value=&quot;273&quot;/&gt;&lt;/object&gt;&lt;object type=&quot;3&quot; unique_id=&quot;10022&quot;&gt;&lt;property id=&quot;20148&quot; value=&quot;5&quot;/&gt;&lt;property id=&quot;20300&quot; value=&quot;Diapositiva 19&quot;/&gt;&lt;property id=&quot;20307&quot; value=&quot;274&quot;/&gt;&lt;/object&gt;&lt;object type=&quot;3&quot; unique_id=&quot;10023&quot;&gt;&lt;property id=&quot;20148&quot; value=&quot;5&quot;/&gt;&lt;property id=&quot;20300&quot; value=&quot;Diapositiva 20&quot;/&gt;&lt;property id=&quot;20307&quot; value=&quot;275&quot;/&gt;&lt;/object&gt;&lt;object type=&quot;3&quot; unique_id=&quot;10024&quot;&gt;&lt;property id=&quot;20148&quot; value=&quot;5&quot;/&gt;&lt;property id=&quot;20300&quot; value=&quot;Diapositiva 21&quot;/&gt;&lt;property id=&quot;20307&quot; value=&quot;279&quot;/&gt;&lt;/object&gt;&lt;object type=&quot;3&quot; unique_id=&quot;10025&quot;&gt;&lt;property id=&quot;20148&quot; value=&quot;5&quot;/&gt;&lt;property id=&quot;20300&quot; value=&quot;Diapositiva 22&quot;/&gt;&lt;property id=&quot;20307&quot; value=&quot;276&quot;/&gt;&lt;/object&gt;&lt;object type=&quot;3&quot; unique_id=&quot;10026&quot;&gt;&lt;property id=&quot;20148&quot; value=&quot;5&quot;/&gt;&lt;property id=&quot;20300&quot; value=&quot;Diapositiva 23&quot;/&gt;&lt;property id=&quot;20307&quot; value=&quot;277&quot;/&gt;&lt;/object&gt;&lt;object type=&quot;3&quot; unique_id=&quot;10027&quot;&gt;&lt;property id=&quot;20148&quot; value=&quot;5&quot;/&gt;&lt;property id=&quot;20300&quot; value=&quot;Diapositiva 24&quot;/&gt;&lt;property id=&quot;20307&quot; value=&quot;278&quot;/&gt;&lt;/object&gt;&lt;object type=&quot;3&quot; unique_id=&quot;10028&quot;&gt;&lt;property id=&quot;20148&quot; value=&quot;5&quot;/&gt;&lt;property id=&quot;20300&quot; value=&quot;Diapositiva 25&quot;/&gt;&lt;property id=&quot;20307&quot; value=&quot;280&quot;/&gt;&lt;/object&gt;&lt;object type=&quot;3&quot; unique_id=&quot;10029&quot;&gt;&lt;property id=&quot;20148&quot; value=&quot;5&quot;/&gt;&lt;property id=&quot;20300&quot; value=&quot;Diapositiva 26&quot;/&gt;&lt;property id=&quot;20307&quot; value=&quot;281&quot;/&gt;&lt;/object&gt;&lt;object type=&quot;3&quot; unique_id=&quot;10030&quot;&gt;&lt;property id=&quot;20148&quot; value=&quot;5&quot;/&gt;&lt;property id=&quot;20300&quot; value=&quot;Diapositiva 27&quot;/&gt;&lt;property id=&quot;20307&quot; value=&quot;282&quot;/&gt;&lt;/object&gt;&lt;object type=&quot;3&quot; unique_id=&quot;10031&quot;&gt;&lt;property id=&quot;20148&quot; value=&quot;5&quot;/&gt;&lt;property id=&quot;20300&quot; value=&quot;Diapositiva 28&quot;/&gt;&lt;property id=&quot;20307&quot; value=&quot;283&quot;/&gt;&lt;/object&gt;&lt;object type=&quot;3&quot; unique_id=&quot;10032&quot;&gt;&lt;property id=&quot;20148&quot; value=&quot;5&quot;/&gt;&lt;property id=&quot;20300&quot; value=&quot;Diapositiva 29&quot;/&gt;&lt;property id=&quot;20307&quot; value=&quot;284&quot;/&gt;&lt;/object&gt;&lt;object type=&quot;3&quot; unique_id=&quot;10033&quot;&gt;&lt;property id=&quot;20148&quot; value=&quot;5&quot;/&gt;&lt;property id=&quot;20300&quot; value=&quot;Diapositiva 30&quot;/&gt;&lt;property id=&quot;20307&quot; value=&quot;287&quot;/&gt;&lt;/object&gt;&lt;object type=&quot;3&quot; unique_id=&quot;10034&quot;&gt;&lt;property id=&quot;20148&quot; value=&quot;5&quot;/&gt;&lt;property id=&quot;20300&quot; value=&quot;Diapositiva 31&quot;/&gt;&lt;property id=&quot;20307&quot; value=&quot;285&quot;/&gt;&lt;/object&gt;&lt;object type=&quot;3&quot; unique_id=&quot;10035&quot;&gt;&lt;property id=&quot;20148&quot; value=&quot;5&quot;/&gt;&lt;property id=&quot;20300&quot; value=&quot;Diapositiva 32&quot;/&gt;&lt;property id=&quot;20307&quot; value=&quot;295&quot;/&gt;&lt;/object&gt;&lt;object type=&quot;3&quot; unique_id=&quot;10036&quot;&gt;&lt;property id=&quot;20148&quot; value=&quot;5&quot;/&gt;&lt;property id=&quot;20300&quot; value=&quot;Diapositiva 33&quot;/&gt;&lt;property id=&quot;20307&quot; value=&quot;296&quot;/&gt;&lt;/object&gt;&lt;object type=&quot;3&quot; unique_id=&quot;10037&quot;&gt;&lt;property id=&quot;20148&quot; value=&quot;5&quot;/&gt;&lt;property id=&quot;20300&quot; value=&quot;Diapositiva 34&quot;/&gt;&lt;property id=&quot;20307&quot; value=&quot;286&quot;/&gt;&lt;/object&gt;&lt;object type=&quot;3&quot; unique_id=&quot;10038&quot;&gt;&lt;property id=&quot;20148&quot; value=&quot;5&quot;/&gt;&lt;property id=&quot;20300&quot; value=&quot;Diapositiva 35&quot;/&gt;&lt;property id=&quot;20307&quot; value=&quot;288&quot;/&gt;&lt;/object&gt;&lt;object type=&quot;3&quot; unique_id=&quot;10039&quot;&gt;&lt;property id=&quot;20148&quot; value=&quot;5&quot;/&gt;&lt;property id=&quot;20300&quot; value=&quot;Diapositiva 36&quot;/&gt;&lt;property id=&quot;20307&quot; value=&quot;289&quot;/&gt;&lt;/object&gt;&lt;object type=&quot;3&quot; unique_id=&quot;10040&quot;&gt;&lt;property id=&quot;20148&quot; value=&quot;5&quot;/&gt;&lt;property id=&quot;20300&quot; value=&quot;Diapositiva 37&quot;/&gt;&lt;property id=&quot;20307&quot; value=&quot;290&quot;/&gt;&lt;/object&gt;&lt;object type=&quot;3&quot; unique_id=&quot;10041&quot;&gt;&lt;property id=&quot;20148&quot; value=&quot;5&quot;/&gt;&lt;property id=&quot;20300&quot; value=&quot;Diapositiva 38&quot;/&gt;&lt;property id=&quot;20307&quot; value=&quot;291&quot;/&gt;&lt;/object&gt;&lt;object type=&quot;3&quot; unique_id=&quot;10042&quot;&gt;&lt;property id=&quot;20148&quot; value=&quot;5&quot;/&gt;&lt;property id=&quot;20300&quot; value=&quot;Diapositiva 39&quot;/&gt;&lt;property id=&quot;20307&quot; value=&quot;292&quot;/&gt;&lt;/object&gt;&lt;object type=&quot;3&quot; unique_id=&quot;10043&quot;&gt;&lt;property id=&quot;20148&quot; value=&quot;5&quot;/&gt;&lt;property id=&quot;20300&quot; value=&quot;Diapositiva 40&quot;/&gt;&lt;property id=&quot;20307&quot; value=&quot;293&quot;/&gt;&lt;/object&gt;&lt;object type=&quot;3&quot; unique_id=&quot;10044&quot;&gt;&lt;property id=&quot;20148&quot; value=&quot;5&quot;/&gt;&lt;property id=&quot;20300&quot; value=&quot;Diapositiva 41&quot;/&gt;&lt;property id=&quot;20307&quot; value=&quot;294&quot;/&gt;&lt;/object&gt;&lt;/object&gt;&lt;/object&gt;&lt;/database&gt;"/>
  <p:tag name="SECTOMILLISECCONVERTED" val="1"/>
</p:tagLst>
</file>

<file path=ppt/theme/theme1.xml><?xml version="1.0" encoding="utf-8"?>
<a:theme xmlns:a="http://schemas.openxmlformats.org/drawingml/2006/main" name="PAGINA INTERNA">
  <a:themeElements>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GINA INTERN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AGINA INTER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AGINA INTER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AGINA INTER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AGINA INTER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AGINA INTER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AGINA INTER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AGINA INTER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AGINA INTER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AGINA INTER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AGINA INTER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AGINA INTER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IMA PAGINA">
  <a:themeElements>
    <a:clrScheme name="PRIMA PAGIN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RIMA PAGIN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IMA PAGIN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IMA PAGIN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IMA PAGIN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IMA PAGIN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IMA PAGIN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IMA PAGIN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IMA PAGIN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AGINA INTERNA">
  <a:themeElements>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GINA INTERN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AGINA INTER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AGINA INTER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AGINA INTER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AGINA INTER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AGINA INTER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AGINA INTER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AGINA INTER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AGINA INTER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AGINA INTER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AGINA INTER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AGINA INTER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AGINA INTERNA">
  <a:themeElements>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GINA INTERN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AGINA INTER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AGINA INTER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AGINA INTER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AGINA INTER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AGINA INTER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AGINA INTER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AGINA INTER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AGINA INTER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AGINA INTER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AGINA INTER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AGINA INTER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AGINA INTER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ema pd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Presentazione PdR def Pasanisi</Template>
  <TotalTime>5092</TotalTime>
  <Words>498</Words>
  <Application>Microsoft Office PowerPoint</Application>
  <PresentationFormat>Presentazione su schermo (4:3)</PresentationFormat>
  <Paragraphs>77</Paragraphs>
  <Slides>10</Slides>
  <Notes>0</Notes>
  <HiddenSlides>0</HiddenSlides>
  <MMClips>0</MMClips>
  <ScaleCrop>false</ScaleCrop>
  <HeadingPairs>
    <vt:vector size="4" baseType="variant">
      <vt:variant>
        <vt:lpstr>Tema</vt:lpstr>
      </vt:variant>
      <vt:variant>
        <vt:i4>5</vt:i4>
      </vt:variant>
      <vt:variant>
        <vt:lpstr>Titoli diapositive</vt:lpstr>
      </vt:variant>
      <vt:variant>
        <vt:i4>10</vt:i4>
      </vt:variant>
    </vt:vector>
  </HeadingPairs>
  <TitlesOfParts>
    <vt:vector size="15" baseType="lpstr">
      <vt:lpstr>PAGINA INTERNA</vt:lpstr>
      <vt:lpstr>PRIMA PAGINA</vt:lpstr>
      <vt:lpstr>1_PAGINA INTERNA</vt:lpstr>
      <vt:lpstr>2_PAGINA INTERNA</vt:lpstr>
      <vt:lpstr>tema pdr</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irene</dc:creator>
  <cp:lastModifiedBy>irene</cp:lastModifiedBy>
  <cp:revision>345</cp:revision>
  <dcterms:created xsi:type="dcterms:W3CDTF">2011-07-05T14:12:01Z</dcterms:created>
  <dcterms:modified xsi:type="dcterms:W3CDTF">2013-10-28T11:18:07Z</dcterms:modified>
</cp:coreProperties>
</file>